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0" r:id="rId1"/>
  </p:sldMasterIdLst>
  <p:notesMasterIdLst>
    <p:notesMasterId r:id="rId2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sldSz cx="9144000" cy="5143500" type="screen16x9"/>
  <p:notesSz cx="6858000" cy="9144000"/>
  <p:embeddedFontLst>
    <p:embeddedFont>
      <p:font typeface="Calibri" panose="020F0502020204030204" pitchFamily="34" charset="0"/>
      <p:regular r:id="rId25"/>
      <p:bold r:id="rId26"/>
      <p:italic r:id="rId27"/>
      <p:boldItalic r:id="rId28"/>
    </p:embeddedFont>
    <p:embeddedFont>
      <p:font typeface="Montserrat" pitchFamily="2" charset="77"/>
      <p:regular r:id="rId29"/>
      <p:bold r:id="rId30"/>
      <p:italic r:id="rId31"/>
      <p:boldItalic r:id="rId32"/>
    </p:embeddedFont>
    <p:embeddedFont>
      <p:font typeface="PT Sans" panose="020B0503020203020204" pitchFamily="34" charset="77"/>
      <p:regular r:id="rId33"/>
      <p:bold r:id="rId34"/>
      <p:italic r:id="rId35"/>
      <p:boldItalic r:id="rId36"/>
    </p:embeddedFont>
    <p:embeddedFont>
      <p:font typeface="Roboto" panose="02000000000000000000" pitchFamily="2" charset="0"/>
      <p:regular r:id="rId37"/>
      <p:bold r:id="rId38"/>
      <p:italic r:id="rId39"/>
      <p:boldItalic r:id="rId4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31"/>
    <p:restoredTop sz="94694"/>
  </p:normalViewPr>
  <p:slideViewPr>
    <p:cSldViewPr snapToGrid="0">
      <p:cViewPr varScale="1">
        <p:scale>
          <a:sx n="146" d="100"/>
          <a:sy n="146" d="100"/>
        </p:scale>
        <p:origin x="744" y="168"/>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39" Type="http://schemas.openxmlformats.org/officeDocument/2006/relationships/font" Target="fonts/font15.fntdata"/><Relationship Id="rId21" Type="http://schemas.openxmlformats.org/officeDocument/2006/relationships/slide" Target="slides/slide20.xml"/><Relationship Id="rId34" Type="http://schemas.openxmlformats.org/officeDocument/2006/relationships/font" Target="fonts/font10.fntdata"/><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5.fntdata"/><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32" Type="http://schemas.openxmlformats.org/officeDocument/2006/relationships/font" Target="fonts/font8.fntdata"/><Relationship Id="rId37" Type="http://schemas.openxmlformats.org/officeDocument/2006/relationships/font" Target="fonts/font13.fntdata"/><Relationship Id="rId40" Type="http://schemas.openxmlformats.org/officeDocument/2006/relationships/font" Target="fonts/font16.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4.fntdata"/><Relationship Id="rId36" Type="http://schemas.openxmlformats.org/officeDocument/2006/relationships/font" Target="fonts/font1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7.fntdata"/><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font" Target="fonts/font6.fntdata"/><Relationship Id="rId35" Type="http://schemas.openxmlformats.org/officeDocument/2006/relationships/font" Target="fonts/font11.fntdata"/><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33" Type="http://schemas.openxmlformats.org/officeDocument/2006/relationships/font" Target="fonts/font9.fntdata"/><Relationship Id="rId38" Type="http://schemas.openxmlformats.org/officeDocument/2006/relationships/font" Target="fonts/font14.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2f48e8544ee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8" name="Google Shape;58;g2f48e8544ee_0_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Google Shape;63;g2f48e8544ee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4" name="Google Shape;64;g2f48e8544ee_0_12: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p:cNvGrpSpPr/>
        <p:nvPr/>
      </p:nvGrpSpPr>
      <p:grpSpPr>
        <a:xfrm>
          <a:off x="0" y="0"/>
          <a:ext cx="0" cy="0"/>
          <a:chOff x="0" y="0"/>
          <a:chExt cx="0" cy="0"/>
        </a:xfrm>
      </p:grpSpPr>
      <p:sp>
        <p:nvSpPr>
          <p:cNvPr id="70" name="Google Shape;70;g2f48e8544ee_0_26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 name="Google Shape;71;g2f48e8544ee_0_2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p:cNvGrpSpPr/>
        <p:nvPr/>
      </p:nvGrpSpPr>
      <p:grpSpPr>
        <a:xfrm>
          <a:off x="0" y="0"/>
          <a:ext cx="0" cy="0"/>
          <a:chOff x="0" y="0"/>
          <a:chExt cx="0" cy="0"/>
        </a:xfrm>
      </p:grpSpPr>
      <p:sp>
        <p:nvSpPr>
          <p:cNvPr id="75" name="Google Shape;75;g2f48e8544ee_0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6" name="Google Shape;76;g2f48e8544ee_0_18: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Google Shape;82;g2f48e8544ee_0_2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3" name="Google Shape;83;g2f48e8544ee_0_26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g2f48e8544ee_0_2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0" name="Google Shape;90;g2f48e8544ee_0_272: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g2f48e8544ee_0_27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7" name="Google Shape;97;g2f48e8544ee_0_279: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g2f48e8544ee_0_2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4" name="Google Shape;104;g2f48e8544ee_0_286: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g2f48e8544ee_0_29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1" name="Google Shape;111;g2f48e8544ee_0_293: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g2f48e8544ee_0_3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8" name="Google Shape;118;g2f48e8544ee_0_301: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g2f48e8544ee_0_3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5" name="Google Shape;125;g2f48e8544ee_0_309: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g2f48e8544ee_0_3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2" name="Google Shape;132;g2f48e8544ee_0_332: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g2f48e8544ee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9" name="Google Shape;139;g2f48e8544ee_0_5: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g2f48e8544ee_0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6" name="Google Shape;146;g2f48e8544ee_0_24: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g2f48e8544ee_0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3" name="Google Shape;153;g2f48e8544ee_0_3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g2f48e8544ee_0_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9" name="Google Shape;159;g2f48e8544ee_0_36: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g2f48e8544ee_0_1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7" name="Google Shape;167;g2f48e8544ee_0_113: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g2f48e8544ee_0_1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6" name="Google Shape;176;g2f48e8544ee_0_131: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g2f48e8544ee_0_3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4" name="Google Shape;184;g2f48e8544ee_0_315: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g2f48e8544ee_0_3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2" name="Google Shape;192;g2f48e8544ee_0_322: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g2f48e8544ee_0_1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00" name="Google Shape;200;g2f48e8544ee_0_164: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Google Shape;207;g2f48e8544ee_0_1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08" name="Google Shape;208;g2f48e8544ee_0_172: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i"/>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i"/>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i"/>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i"/>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i"/>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i"/>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i"/>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i"/>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i"/>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i"/>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i"/>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Otsikko ja sisältö" type="obj">
  <p:cSld name="OBJECT">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52" name="Google Shape;52;p13"/>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1200"/>
              </a:spcBef>
              <a:spcAft>
                <a:spcPts val="0"/>
              </a:spcAft>
              <a:buClr>
                <a:schemeClr val="dk1"/>
              </a:buClr>
              <a:buSzPts val="1400"/>
              <a:buChar char="○"/>
              <a:defRPr/>
            </a:lvl2pPr>
            <a:lvl3pPr marL="1371600" lvl="2" indent="-317500" algn="l" rtl="0">
              <a:lnSpc>
                <a:spcPct val="90000"/>
              </a:lnSpc>
              <a:spcBef>
                <a:spcPts val="1200"/>
              </a:spcBef>
              <a:spcAft>
                <a:spcPts val="0"/>
              </a:spcAft>
              <a:buClr>
                <a:schemeClr val="dk1"/>
              </a:buClr>
              <a:buSzPts val="1400"/>
              <a:buChar char="■"/>
              <a:defRPr/>
            </a:lvl3pPr>
            <a:lvl4pPr marL="1828800" lvl="3" indent="-317500" algn="l" rtl="0">
              <a:lnSpc>
                <a:spcPct val="90000"/>
              </a:lnSpc>
              <a:spcBef>
                <a:spcPts val="1200"/>
              </a:spcBef>
              <a:spcAft>
                <a:spcPts val="0"/>
              </a:spcAft>
              <a:buClr>
                <a:schemeClr val="dk1"/>
              </a:buClr>
              <a:buSzPts val="1400"/>
              <a:buChar char="●"/>
              <a:defRPr/>
            </a:lvl4pPr>
            <a:lvl5pPr marL="2286000" lvl="4" indent="-317500" algn="l" rtl="0">
              <a:lnSpc>
                <a:spcPct val="90000"/>
              </a:lnSpc>
              <a:spcBef>
                <a:spcPts val="1200"/>
              </a:spcBef>
              <a:spcAft>
                <a:spcPts val="0"/>
              </a:spcAft>
              <a:buClr>
                <a:schemeClr val="dk1"/>
              </a:buClr>
              <a:buSzPts val="1400"/>
              <a:buChar char="○"/>
              <a:defRPr/>
            </a:lvl5pPr>
            <a:lvl6pPr marL="2743200" lvl="5" indent="-317500" algn="l" rtl="0">
              <a:lnSpc>
                <a:spcPct val="90000"/>
              </a:lnSpc>
              <a:spcBef>
                <a:spcPts val="1200"/>
              </a:spcBef>
              <a:spcAft>
                <a:spcPts val="0"/>
              </a:spcAft>
              <a:buClr>
                <a:schemeClr val="dk1"/>
              </a:buClr>
              <a:buSzPts val="1400"/>
              <a:buChar char="■"/>
              <a:defRPr/>
            </a:lvl6pPr>
            <a:lvl7pPr marL="3200400" lvl="6" indent="-317500" algn="l" rtl="0">
              <a:lnSpc>
                <a:spcPct val="90000"/>
              </a:lnSpc>
              <a:spcBef>
                <a:spcPts val="1200"/>
              </a:spcBef>
              <a:spcAft>
                <a:spcPts val="0"/>
              </a:spcAft>
              <a:buClr>
                <a:schemeClr val="dk1"/>
              </a:buClr>
              <a:buSzPts val="1400"/>
              <a:buChar char="●"/>
              <a:defRPr/>
            </a:lvl7pPr>
            <a:lvl8pPr marL="3657600" lvl="7" indent="-317500" algn="l" rtl="0">
              <a:lnSpc>
                <a:spcPct val="90000"/>
              </a:lnSpc>
              <a:spcBef>
                <a:spcPts val="1200"/>
              </a:spcBef>
              <a:spcAft>
                <a:spcPts val="0"/>
              </a:spcAft>
              <a:buClr>
                <a:schemeClr val="dk1"/>
              </a:buClr>
              <a:buSzPts val="1400"/>
              <a:buChar char="○"/>
              <a:defRPr/>
            </a:lvl8pPr>
            <a:lvl9pPr marL="4114800" lvl="8" indent="-317500" algn="l" rtl="0">
              <a:lnSpc>
                <a:spcPct val="90000"/>
              </a:lnSpc>
              <a:spcBef>
                <a:spcPts val="1200"/>
              </a:spcBef>
              <a:spcAft>
                <a:spcPts val="1200"/>
              </a:spcAft>
              <a:buClr>
                <a:schemeClr val="dk1"/>
              </a:buClr>
              <a:buSzPts val="1400"/>
              <a:buChar char="■"/>
              <a:defRPr/>
            </a:lvl9pPr>
          </a:lstStyle>
          <a:p>
            <a:endParaRPr/>
          </a:p>
        </p:txBody>
      </p:sp>
      <p:sp>
        <p:nvSpPr>
          <p:cNvPr id="53" name="Google Shape;53;p13"/>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sz="1100"/>
            </a:lvl1pPr>
            <a:lvl2pPr lvl="1" algn="l" rtl="0">
              <a:spcBef>
                <a:spcPts val="0"/>
              </a:spcBef>
              <a:spcAft>
                <a:spcPts val="0"/>
              </a:spcAft>
              <a:buSzPts val="1100"/>
              <a:buNone/>
              <a:defRPr sz="1100"/>
            </a:lvl2pPr>
            <a:lvl3pPr lvl="2" algn="l" rtl="0">
              <a:spcBef>
                <a:spcPts val="0"/>
              </a:spcBef>
              <a:spcAft>
                <a:spcPts val="0"/>
              </a:spcAft>
              <a:buSzPts val="1100"/>
              <a:buNone/>
              <a:defRPr sz="1100"/>
            </a:lvl3pPr>
            <a:lvl4pPr lvl="3" algn="l" rtl="0">
              <a:spcBef>
                <a:spcPts val="0"/>
              </a:spcBef>
              <a:spcAft>
                <a:spcPts val="0"/>
              </a:spcAft>
              <a:buSzPts val="1100"/>
              <a:buNone/>
              <a:defRPr sz="1100"/>
            </a:lvl4pPr>
            <a:lvl5pPr lvl="4" algn="l" rtl="0">
              <a:spcBef>
                <a:spcPts val="0"/>
              </a:spcBef>
              <a:spcAft>
                <a:spcPts val="0"/>
              </a:spcAft>
              <a:buSzPts val="1100"/>
              <a:buNone/>
              <a:defRPr sz="1100"/>
            </a:lvl5pPr>
            <a:lvl6pPr lvl="5" algn="l" rtl="0">
              <a:spcBef>
                <a:spcPts val="0"/>
              </a:spcBef>
              <a:spcAft>
                <a:spcPts val="0"/>
              </a:spcAft>
              <a:buSzPts val="1100"/>
              <a:buNone/>
              <a:defRPr sz="1100"/>
            </a:lvl6pPr>
            <a:lvl7pPr lvl="6" algn="l" rtl="0">
              <a:spcBef>
                <a:spcPts val="0"/>
              </a:spcBef>
              <a:spcAft>
                <a:spcPts val="0"/>
              </a:spcAft>
              <a:buSzPts val="1100"/>
              <a:buNone/>
              <a:defRPr sz="1100"/>
            </a:lvl7pPr>
            <a:lvl8pPr lvl="7" algn="l" rtl="0">
              <a:spcBef>
                <a:spcPts val="0"/>
              </a:spcBef>
              <a:spcAft>
                <a:spcPts val="0"/>
              </a:spcAft>
              <a:buSzPts val="1100"/>
              <a:buNone/>
              <a:defRPr sz="1100"/>
            </a:lvl8pPr>
            <a:lvl9pPr lvl="8" algn="l" rtl="0">
              <a:spcBef>
                <a:spcPts val="0"/>
              </a:spcBef>
              <a:spcAft>
                <a:spcPts val="0"/>
              </a:spcAft>
              <a:buSzPts val="1100"/>
              <a:buNone/>
              <a:defRPr sz="1100"/>
            </a:lvl9pPr>
          </a:lstStyle>
          <a:p>
            <a:endParaRPr/>
          </a:p>
        </p:txBody>
      </p:sp>
      <p:sp>
        <p:nvSpPr>
          <p:cNvPr id="54" name="Google Shape;54;p13"/>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sz="1100"/>
            </a:lvl1pPr>
            <a:lvl2pPr lvl="1" algn="l" rtl="0">
              <a:spcBef>
                <a:spcPts val="0"/>
              </a:spcBef>
              <a:spcAft>
                <a:spcPts val="0"/>
              </a:spcAft>
              <a:buSzPts val="1100"/>
              <a:buNone/>
              <a:defRPr sz="1100"/>
            </a:lvl2pPr>
            <a:lvl3pPr lvl="2" algn="l" rtl="0">
              <a:spcBef>
                <a:spcPts val="0"/>
              </a:spcBef>
              <a:spcAft>
                <a:spcPts val="0"/>
              </a:spcAft>
              <a:buSzPts val="1100"/>
              <a:buNone/>
              <a:defRPr sz="1100"/>
            </a:lvl3pPr>
            <a:lvl4pPr lvl="3" algn="l" rtl="0">
              <a:spcBef>
                <a:spcPts val="0"/>
              </a:spcBef>
              <a:spcAft>
                <a:spcPts val="0"/>
              </a:spcAft>
              <a:buSzPts val="1100"/>
              <a:buNone/>
              <a:defRPr sz="1100"/>
            </a:lvl4pPr>
            <a:lvl5pPr lvl="4" algn="l" rtl="0">
              <a:spcBef>
                <a:spcPts val="0"/>
              </a:spcBef>
              <a:spcAft>
                <a:spcPts val="0"/>
              </a:spcAft>
              <a:buSzPts val="1100"/>
              <a:buNone/>
              <a:defRPr sz="1100"/>
            </a:lvl5pPr>
            <a:lvl6pPr lvl="5" algn="l" rtl="0">
              <a:spcBef>
                <a:spcPts val="0"/>
              </a:spcBef>
              <a:spcAft>
                <a:spcPts val="0"/>
              </a:spcAft>
              <a:buSzPts val="1100"/>
              <a:buNone/>
              <a:defRPr sz="1100"/>
            </a:lvl6pPr>
            <a:lvl7pPr lvl="6" algn="l" rtl="0">
              <a:spcBef>
                <a:spcPts val="0"/>
              </a:spcBef>
              <a:spcAft>
                <a:spcPts val="0"/>
              </a:spcAft>
              <a:buSzPts val="1100"/>
              <a:buNone/>
              <a:defRPr sz="1100"/>
            </a:lvl7pPr>
            <a:lvl8pPr lvl="7" algn="l" rtl="0">
              <a:spcBef>
                <a:spcPts val="0"/>
              </a:spcBef>
              <a:spcAft>
                <a:spcPts val="0"/>
              </a:spcAft>
              <a:buSzPts val="1100"/>
              <a:buNone/>
              <a:defRPr sz="1100"/>
            </a:lvl8pPr>
            <a:lvl9pPr lvl="8" algn="l" rtl="0">
              <a:spcBef>
                <a:spcPts val="0"/>
              </a:spcBef>
              <a:spcAft>
                <a:spcPts val="0"/>
              </a:spcAft>
              <a:buSzPts val="1100"/>
              <a:buNone/>
              <a:defRPr sz="1100"/>
            </a:lvl9pPr>
          </a:lstStyle>
          <a:p>
            <a:endParaRPr/>
          </a:p>
        </p:txBody>
      </p:sp>
      <p:sp>
        <p:nvSpPr>
          <p:cNvPr id="55" name="Google Shape;55;p13"/>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rm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fi"/>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fi"/>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0.xml"/><Relationship Id="rId1" Type="http://schemas.openxmlformats.org/officeDocument/2006/relationships/slideLayout" Target="../slideLayouts/slideLayout12.xml"/><Relationship Id="rId4" Type="http://schemas.openxmlformats.org/officeDocument/2006/relationships/hyperlink" Target="http://www.klaavi.fi/"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2.xml"/><Relationship Id="rId1" Type="http://schemas.openxmlformats.org/officeDocument/2006/relationships/slideLayout" Target="../slideLayouts/slideLayout12.xml"/><Relationship Id="rId4" Type="http://schemas.openxmlformats.org/officeDocument/2006/relationships/hyperlink" Target="https://www.vero.fi/henkiloasiakkaat/verokortti-ja-veroilmoitus/tulot/ansiotulot/apurahat/"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hyperlink" Target="mailto:riitta.huttunen@musiikintekijat.fi" TargetMode="External"/><Relationship Id="rId2" Type="http://schemas.openxmlformats.org/officeDocument/2006/relationships/notesSlide" Target="../notesSlides/notesSlide21.xml"/><Relationship Id="rId1" Type="http://schemas.openxmlformats.org/officeDocument/2006/relationships/slideLayout" Target="../slideLayouts/slideLayout12.xml"/><Relationship Id="rId5" Type="http://schemas.openxmlformats.org/officeDocument/2006/relationships/image" Target="../media/image1.jpg"/><Relationship Id="rId4" Type="http://schemas.openxmlformats.org/officeDocument/2006/relationships/hyperlink" Target="mailto:rahasto@musiikintekijat.fi"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2.xml"/><Relationship Id="rId1" Type="http://schemas.openxmlformats.org/officeDocument/2006/relationships/slideLayout" Target="../slideLayouts/slideLayout12.xml"/><Relationship Id="rId4" Type="http://schemas.openxmlformats.org/officeDocument/2006/relationships/image" Target="../media/image4.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0" name="Google Shape;60;p14"/>
          <p:cNvSpPr txBox="1">
            <a:spLocks noGrp="1"/>
          </p:cNvSpPr>
          <p:nvPr>
            <p:ph type="subTitle" idx="1"/>
          </p:nvPr>
        </p:nvSpPr>
        <p:spPr>
          <a:xfrm>
            <a:off x="1218945" y="3593910"/>
            <a:ext cx="6858000" cy="1241700"/>
          </a:xfrm>
          <a:prstGeom prst="rect">
            <a:avLst/>
          </a:prstGeom>
          <a:noFill/>
          <a:ln>
            <a:noFill/>
          </a:ln>
        </p:spPr>
        <p:txBody>
          <a:bodyPr spcFirstLastPara="1" wrap="square" lIns="68575" tIns="34275" rIns="68575" bIns="34275" anchor="t" anchorCtr="0">
            <a:normAutofit/>
          </a:bodyPr>
          <a:lstStyle/>
          <a:p>
            <a:pPr marL="0" lvl="0" indent="0" algn="ctr" rtl="0">
              <a:lnSpc>
                <a:spcPct val="90000"/>
              </a:lnSpc>
              <a:spcBef>
                <a:spcPts val="0"/>
              </a:spcBef>
              <a:spcAft>
                <a:spcPts val="0"/>
              </a:spcAft>
              <a:buClr>
                <a:schemeClr val="dk1"/>
              </a:buClr>
              <a:buSzPts val="1800"/>
              <a:buNone/>
            </a:pPr>
            <a:r>
              <a:rPr lang="fi"/>
              <a:t>Apurahainfo 21.8.2024</a:t>
            </a:r>
            <a:endParaRPr/>
          </a:p>
          <a:p>
            <a:pPr marL="0" lvl="0" indent="0" algn="ctr" rtl="0">
              <a:lnSpc>
                <a:spcPct val="90000"/>
              </a:lnSpc>
              <a:spcBef>
                <a:spcPts val="0"/>
              </a:spcBef>
              <a:spcAft>
                <a:spcPts val="0"/>
              </a:spcAft>
              <a:buClr>
                <a:schemeClr val="dk1"/>
              </a:buClr>
              <a:buSzPts val="1800"/>
              <a:buNone/>
            </a:pPr>
            <a:r>
              <a:rPr lang="fi" sz="1800"/>
              <a:t>Riitta Huttunen</a:t>
            </a:r>
            <a:endParaRPr sz="1800"/>
          </a:p>
        </p:txBody>
      </p:sp>
      <p:pic>
        <p:nvPicPr>
          <p:cNvPr id="61" name="Google Shape;61;p14" descr="Kuva, joka sisältää kohteen teksti&#10;&#10;Kuvaus luotu automaattisesti"/>
          <p:cNvPicPr preferRelativeResize="0"/>
          <p:nvPr/>
        </p:nvPicPr>
        <p:blipFill rotWithShape="1">
          <a:blip r:embed="rId3">
            <a:alphaModFix/>
          </a:blip>
          <a:srcRect/>
          <a:stretch/>
        </p:blipFill>
        <p:spPr>
          <a:xfrm>
            <a:off x="2102173" y="1358717"/>
            <a:ext cx="4939655" cy="2235194"/>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sp>
        <p:nvSpPr>
          <p:cNvPr id="66" name="Google Shape;66;p15"/>
          <p:cNvSpPr txBox="1">
            <a:spLocks noGrp="1"/>
          </p:cNvSpPr>
          <p:nvPr>
            <p:ph type="title"/>
          </p:nvPr>
        </p:nvSpPr>
        <p:spPr>
          <a:xfrm>
            <a:off x="628650" y="273849"/>
            <a:ext cx="7886700" cy="794400"/>
          </a:xfrm>
          <a:prstGeom prst="rect">
            <a:avLst/>
          </a:prstGeom>
          <a:noFill/>
          <a:ln>
            <a:noFill/>
          </a:ln>
        </p:spPr>
        <p:txBody>
          <a:bodyPr spcFirstLastPara="1" wrap="square" lIns="68575" tIns="34275" rIns="68575" bIns="34275" anchor="ctr" anchorCtr="0">
            <a:normAutofit/>
          </a:bodyPr>
          <a:lstStyle/>
          <a:p>
            <a:pPr marL="0" lvl="0" indent="0" algn="l" rtl="0">
              <a:lnSpc>
                <a:spcPct val="90000"/>
              </a:lnSpc>
              <a:spcBef>
                <a:spcPts val="0"/>
              </a:spcBef>
              <a:spcAft>
                <a:spcPts val="0"/>
              </a:spcAft>
              <a:buClr>
                <a:schemeClr val="dk1"/>
              </a:buClr>
              <a:buSzPts val="3300"/>
              <a:buFont typeface="Calibri"/>
              <a:buNone/>
            </a:pPr>
            <a:r>
              <a:rPr lang="fi">
                <a:latin typeface="Calibri"/>
                <a:ea typeface="Calibri"/>
                <a:cs typeface="Calibri"/>
                <a:sym typeface="Calibri"/>
              </a:rPr>
              <a:t>Musiikintekijöiden rahasto</a:t>
            </a:r>
            <a:endParaRPr/>
          </a:p>
        </p:txBody>
      </p:sp>
      <p:pic>
        <p:nvPicPr>
          <p:cNvPr id="67" name="Google Shape;67;p15" descr="Kuva, joka sisältää kohteen teksti&#10;&#10;Kuvaus luotu automaattisesti"/>
          <p:cNvPicPr preferRelativeResize="0"/>
          <p:nvPr/>
        </p:nvPicPr>
        <p:blipFill rotWithShape="1">
          <a:blip r:embed="rId3">
            <a:alphaModFix/>
          </a:blip>
          <a:srcRect/>
          <a:stretch/>
        </p:blipFill>
        <p:spPr>
          <a:xfrm>
            <a:off x="7250987" y="4237282"/>
            <a:ext cx="1755770" cy="794486"/>
          </a:xfrm>
          <a:prstGeom prst="rect">
            <a:avLst/>
          </a:prstGeom>
          <a:noFill/>
          <a:ln>
            <a:noFill/>
          </a:ln>
        </p:spPr>
      </p:pic>
      <p:sp>
        <p:nvSpPr>
          <p:cNvPr id="68" name="Google Shape;68;p15"/>
          <p:cNvSpPr txBox="1">
            <a:spLocks noGrp="1"/>
          </p:cNvSpPr>
          <p:nvPr>
            <p:ph type="body" idx="1"/>
          </p:nvPr>
        </p:nvSpPr>
        <p:spPr>
          <a:xfrm>
            <a:off x="628650" y="987550"/>
            <a:ext cx="7695600" cy="3636900"/>
          </a:xfrm>
          <a:prstGeom prst="rect">
            <a:avLst/>
          </a:prstGeom>
          <a:noFill/>
          <a:ln>
            <a:noFill/>
          </a:ln>
        </p:spPr>
        <p:txBody>
          <a:bodyPr spcFirstLastPara="1" wrap="square" lIns="68575" tIns="34275" rIns="68575" bIns="34275" anchor="t" anchorCtr="0">
            <a:normAutofit fontScale="55000" lnSpcReduction="20000"/>
          </a:bodyPr>
          <a:lstStyle/>
          <a:p>
            <a:pPr marL="177800" lvl="0" indent="-148663" algn="l" rtl="0">
              <a:lnSpc>
                <a:spcPct val="90000"/>
              </a:lnSpc>
              <a:spcBef>
                <a:spcPts val="0"/>
              </a:spcBef>
              <a:spcAft>
                <a:spcPts val="0"/>
              </a:spcAft>
              <a:buSzPct val="110468"/>
              <a:buChar char="●"/>
            </a:pPr>
            <a:r>
              <a:rPr lang="fi" sz="2865">
                <a:solidFill>
                  <a:schemeClr val="dk1"/>
                </a:solidFill>
              </a:rPr>
              <a:t>Rahasto on toiminut vuodesta 2017. </a:t>
            </a:r>
            <a:endParaRPr sz="2865">
              <a:solidFill>
                <a:schemeClr val="dk1"/>
              </a:solidFill>
            </a:endParaRPr>
          </a:p>
          <a:p>
            <a:pPr marL="0" lvl="0" indent="0" algn="l" rtl="0">
              <a:lnSpc>
                <a:spcPct val="90000"/>
              </a:lnSpc>
              <a:spcBef>
                <a:spcPts val="0"/>
              </a:spcBef>
              <a:spcAft>
                <a:spcPts val="0"/>
              </a:spcAft>
              <a:buNone/>
            </a:pPr>
            <a:endParaRPr sz="2865">
              <a:solidFill>
                <a:schemeClr val="dk1"/>
              </a:solidFill>
            </a:endParaRPr>
          </a:p>
          <a:p>
            <a:pPr marL="177800" lvl="0" indent="-199463" algn="l" rtl="0">
              <a:lnSpc>
                <a:spcPct val="100000"/>
              </a:lnSpc>
              <a:spcBef>
                <a:spcPts val="800"/>
              </a:spcBef>
              <a:spcAft>
                <a:spcPts val="0"/>
              </a:spcAft>
              <a:buSzPct val="110468"/>
              <a:buChar char="●"/>
            </a:pPr>
            <a:r>
              <a:rPr lang="fi" sz="2865">
                <a:solidFill>
                  <a:schemeClr val="dk1"/>
                </a:solidFill>
              </a:rPr>
              <a:t>Rahasto edistää ja tukee suomalaisten ja Suomessa asuvien musiikintekijöiden (säveltäjien, sanoittajien, sovittajien) toimintaa ja työtä jakamalla stipendejä (apurahoja).</a:t>
            </a:r>
            <a:endParaRPr sz="2865">
              <a:solidFill>
                <a:schemeClr val="dk1"/>
              </a:solidFill>
            </a:endParaRPr>
          </a:p>
          <a:p>
            <a:pPr marL="520700" lvl="1" indent="-188985" algn="l" rtl="0">
              <a:spcBef>
                <a:spcPts val="400"/>
              </a:spcBef>
              <a:spcAft>
                <a:spcPts val="0"/>
              </a:spcAft>
              <a:buClr>
                <a:srgbClr val="000000"/>
              </a:buClr>
              <a:buSzPct val="116222"/>
              <a:buChar char="○"/>
            </a:pPr>
            <a:r>
              <a:rPr lang="fi" sz="2465">
                <a:solidFill>
                  <a:srgbClr val="000000"/>
                </a:solidFill>
              </a:rPr>
              <a:t>Ei tueta esiintymisiä/rundeja, tuotantoa, markkinointia, äänitejulkaisuja jne.</a:t>
            </a:r>
            <a:endParaRPr sz="2465">
              <a:solidFill>
                <a:srgbClr val="000000"/>
              </a:solidFill>
            </a:endParaRPr>
          </a:p>
          <a:p>
            <a:pPr marL="0" lvl="0" indent="0" algn="l" rtl="0">
              <a:lnSpc>
                <a:spcPct val="100000"/>
              </a:lnSpc>
              <a:spcBef>
                <a:spcPts val="800"/>
              </a:spcBef>
              <a:spcAft>
                <a:spcPts val="0"/>
              </a:spcAft>
              <a:buNone/>
            </a:pPr>
            <a:endParaRPr sz="2865">
              <a:solidFill>
                <a:schemeClr val="dk1"/>
              </a:solidFill>
            </a:endParaRPr>
          </a:p>
          <a:p>
            <a:pPr marL="177800" lvl="0" indent="-148663" algn="l" rtl="0">
              <a:lnSpc>
                <a:spcPct val="100000"/>
              </a:lnSpc>
              <a:spcBef>
                <a:spcPts val="0"/>
              </a:spcBef>
              <a:spcAft>
                <a:spcPts val="0"/>
              </a:spcAft>
              <a:buSzPct val="110468"/>
              <a:buChar char="●"/>
            </a:pPr>
            <a:r>
              <a:rPr lang="fi" sz="2865">
                <a:solidFill>
                  <a:schemeClr val="dk1"/>
                </a:solidFill>
              </a:rPr>
              <a:t>Rahaston varat on peräisin kevyen musiikin nuottien ja sanoitusten kopioimiskorvauksista (Kopiosto). Luterilaisen seurakuntamusiikin sanoittamisen stipendiluokan varat tulevat Kopioston ja Kirkkohallituksen yhteisesti toteuttamasta lisensoinnin pilottihankkeesta.</a:t>
            </a:r>
            <a:endParaRPr sz="2865">
              <a:solidFill>
                <a:schemeClr val="dk1"/>
              </a:solidFill>
            </a:endParaRPr>
          </a:p>
          <a:p>
            <a:pPr marL="177800" lvl="0" indent="0" algn="l" rtl="0">
              <a:lnSpc>
                <a:spcPct val="90000"/>
              </a:lnSpc>
              <a:spcBef>
                <a:spcPts val="0"/>
              </a:spcBef>
              <a:spcAft>
                <a:spcPts val="0"/>
              </a:spcAft>
              <a:buNone/>
            </a:pPr>
            <a:endParaRPr sz="2865">
              <a:solidFill>
                <a:schemeClr val="dk1"/>
              </a:solidFill>
            </a:endParaRPr>
          </a:p>
          <a:p>
            <a:pPr marL="0" lvl="0" indent="0" algn="l" rtl="0">
              <a:lnSpc>
                <a:spcPct val="90000"/>
              </a:lnSpc>
              <a:spcBef>
                <a:spcPts val="0"/>
              </a:spcBef>
              <a:spcAft>
                <a:spcPts val="0"/>
              </a:spcAft>
              <a:buNone/>
            </a:pPr>
            <a:endParaRPr sz="2865">
              <a:solidFill>
                <a:schemeClr val="dk1"/>
              </a:solidFill>
            </a:endParaRPr>
          </a:p>
          <a:p>
            <a:pPr marL="177800" lvl="0" indent="-148663" algn="l" rtl="0">
              <a:lnSpc>
                <a:spcPct val="90000"/>
              </a:lnSpc>
              <a:spcBef>
                <a:spcPts val="0"/>
              </a:spcBef>
              <a:spcAft>
                <a:spcPts val="0"/>
              </a:spcAft>
              <a:buSzPct val="110468"/>
              <a:buChar char="●"/>
            </a:pPr>
            <a:r>
              <a:rPr lang="fi" sz="2865">
                <a:solidFill>
                  <a:schemeClr val="dk1"/>
                </a:solidFill>
              </a:rPr>
              <a:t>Elokuuhun 2024 mennessä 15 hakukierrosta</a:t>
            </a:r>
            <a:endParaRPr sz="2865">
              <a:solidFill>
                <a:schemeClr val="dk1"/>
              </a:solidFill>
            </a:endParaRPr>
          </a:p>
          <a:p>
            <a:pPr marL="520700" lvl="1" indent="-199463" algn="l" rtl="0">
              <a:lnSpc>
                <a:spcPct val="90000"/>
              </a:lnSpc>
              <a:spcBef>
                <a:spcPts val="0"/>
              </a:spcBef>
              <a:spcAft>
                <a:spcPts val="0"/>
              </a:spcAft>
              <a:buSzPct val="128389"/>
              <a:buChar char="○"/>
            </a:pPr>
            <a:r>
              <a:rPr lang="fi" sz="2465">
                <a:solidFill>
                  <a:schemeClr val="dk1"/>
                </a:solidFill>
              </a:rPr>
              <a:t>12 181 hakemusta</a:t>
            </a:r>
            <a:endParaRPr sz="2465">
              <a:solidFill>
                <a:schemeClr val="dk1"/>
              </a:solidFill>
            </a:endParaRPr>
          </a:p>
          <a:p>
            <a:pPr marL="520700" lvl="1" indent="-199463" algn="l" rtl="0">
              <a:lnSpc>
                <a:spcPct val="90000"/>
              </a:lnSpc>
              <a:spcBef>
                <a:spcPts val="0"/>
              </a:spcBef>
              <a:spcAft>
                <a:spcPts val="0"/>
              </a:spcAft>
              <a:buSzPct val="128389"/>
              <a:buChar char="○"/>
            </a:pPr>
            <a:r>
              <a:rPr lang="fi" sz="2465">
                <a:solidFill>
                  <a:schemeClr val="dk1"/>
                </a:solidFill>
              </a:rPr>
              <a:t>1005 myöntöpäätöstä. </a:t>
            </a:r>
            <a:endParaRPr sz="2465">
              <a:solidFill>
                <a:schemeClr val="dk1"/>
              </a:solidFill>
            </a:endParaRPr>
          </a:p>
          <a:p>
            <a:pPr marL="520700" lvl="1" indent="-199463" algn="l" rtl="0">
              <a:lnSpc>
                <a:spcPct val="90000"/>
              </a:lnSpc>
              <a:spcBef>
                <a:spcPts val="0"/>
              </a:spcBef>
              <a:spcAft>
                <a:spcPts val="0"/>
              </a:spcAft>
              <a:buSzPct val="128389"/>
              <a:buChar char="○"/>
            </a:pPr>
            <a:r>
              <a:rPr lang="fi" sz="2465">
                <a:solidFill>
                  <a:schemeClr val="dk1"/>
                </a:solidFill>
              </a:rPr>
              <a:t>Jaettu 1 781 104 €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2"/>
        <p:cNvGrpSpPr/>
        <p:nvPr/>
      </p:nvGrpSpPr>
      <p:grpSpPr>
        <a:xfrm>
          <a:off x="0" y="0"/>
          <a:ext cx="0" cy="0"/>
          <a:chOff x="0" y="0"/>
          <a:chExt cx="0" cy="0"/>
        </a:xfrm>
      </p:grpSpPr>
      <p:sp>
        <p:nvSpPr>
          <p:cNvPr id="73" name="Google Shape;73;p16"/>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r>
              <a:rPr lang="fi"/>
              <a:t>STIPENDILUOKAT</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7"/>
        <p:cNvGrpSpPr/>
        <p:nvPr/>
      </p:nvGrpSpPr>
      <p:grpSpPr>
        <a:xfrm>
          <a:off x="0" y="0"/>
          <a:ext cx="0" cy="0"/>
          <a:chOff x="0" y="0"/>
          <a:chExt cx="0" cy="0"/>
        </a:xfrm>
      </p:grpSpPr>
      <p:sp>
        <p:nvSpPr>
          <p:cNvPr id="78" name="Google Shape;78;p17"/>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p>
            <a:pPr marL="0" lvl="0" indent="0" algn="l" rtl="0">
              <a:lnSpc>
                <a:spcPct val="90000"/>
              </a:lnSpc>
              <a:spcBef>
                <a:spcPts val="0"/>
              </a:spcBef>
              <a:spcAft>
                <a:spcPts val="0"/>
              </a:spcAft>
              <a:buClr>
                <a:schemeClr val="dk1"/>
              </a:buClr>
              <a:buSzPts val="3300"/>
              <a:buFont typeface="Calibri"/>
              <a:buNone/>
            </a:pPr>
            <a:r>
              <a:rPr lang="fi">
                <a:latin typeface="Calibri"/>
                <a:ea typeface="Calibri"/>
                <a:cs typeface="Calibri"/>
                <a:sym typeface="Calibri"/>
              </a:rPr>
              <a:t>Uralle-stipendi</a:t>
            </a:r>
            <a:endParaRPr/>
          </a:p>
        </p:txBody>
      </p:sp>
      <p:pic>
        <p:nvPicPr>
          <p:cNvPr id="79" name="Google Shape;79;p17" descr="Kuva, joka sisältää kohteen teksti&#10;&#10;Kuvaus luotu automaattisesti"/>
          <p:cNvPicPr preferRelativeResize="0"/>
          <p:nvPr/>
        </p:nvPicPr>
        <p:blipFill rotWithShape="1">
          <a:blip r:embed="rId3">
            <a:alphaModFix/>
          </a:blip>
          <a:srcRect/>
          <a:stretch/>
        </p:blipFill>
        <p:spPr>
          <a:xfrm>
            <a:off x="7250987" y="4237282"/>
            <a:ext cx="1755770" cy="794486"/>
          </a:xfrm>
          <a:prstGeom prst="rect">
            <a:avLst/>
          </a:prstGeom>
          <a:noFill/>
          <a:ln>
            <a:noFill/>
          </a:ln>
        </p:spPr>
      </p:pic>
      <p:sp>
        <p:nvSpPr>
          <p:cNvPr id="80" name="Google Shape;80;p17"/>
          <p:cNvSpPr txBox="1">
            <a:spLocks noGrp="1"/>
          </p:cNvSpPr>
          <p:nvPr>
            <p:ph type="body" idx="1"/>
          </p:nvPr>
        </p:nvSpPr>
        <p:spPr>
          <a:xfrm>
            <a:off x="628650" y="1150675"/>
            <a:ext cx="7701000" cy="3482100"/>
          </a:xfrm>
          <a:prstGeom prst="rect">
            <a:avLst/>
          </a:prstGeom>
          <a:noFill/>
          <a:ln>
            <a:noFill/>
          </a:ln>
        </p:spPr>
        <p:txBody>
          <a:bodyPr spcFirstLastPara="1" wrap="square" lIns="68575" tIns="34275" rIns="68575" bIns="34275" anchor="t" anchorCtr="0">
            <a:normAutofit fontScale="47500" lnSpcReduction="20000"/>
          </a:bodyPr>
          <a:lstStyle/>
          <a:p>
            <a:pPr marL="0" lvl="0" indent="0" algn="l" rtl="0">
              <a:lnSpc>
                <a:spcPct val="90000"/>
              </a:lnSpc>
              <a:spcBef>
                <a:spcPts val="800"/>
              </a:spcBef>
              <a:spcAft>
                <a:spcPts val="0"/>
              </a:spcAft>
              <a:buClr>
                <a:srgbClr val="333333"/>
              </a:buClr>
              <a:buSzPct val="63433"/>
              <a:buNone/>
            </a:pPr>
            <a:r>
              <a:rPr lang="fi" sz="3310" b="0" i="0">
                <a:solidFill>
                  <a:srgbClr val="333333"/>
                </a:solidFill>
                <a:latin typeface="PT Sans"/>
                <a:ea typeface="PT Sans"/>
                <a:cs typeface="PT Sans"/>
                <a:sym typeface="PT Sans"/>
              </a:rPr>
              <a:t>Stipendi myönnetään nuorelle tekijälle, joka on vakavasti rakentamassa uraa musiikintekijänä. </a:t>
            </a:r>
            <a:endParaRPr sz="3310" b="0" i="0">
              <a:solidFill>
                <a:srgbClr val="333333"/>
              </a:solidFill>
              <a:latin typeface="PT Sans"/>
              <a:ea typeface="PT Sans"/>
              <a:cs typeface="PT Sans"/>
              <a:sym typeface="PT Sans"/>
            </a:endParaRPr>
          </a:p>
          <a:p>
            <a:pPr marL="0" lvl="0" indent="0" algn="l" rtl="0">
              <a:lnSpc>
                <a:spcPct val="90000"/>
              </a:lnSpc>
              <a:spcBef>
                <a:spcPts val="800"/>
              </a:spcBef>
              <a:spcAft>
                <a:spcPts val="0"/>
              </a:spcAft>
              <a:buClr>
                <a:srgbClr val="333333"/>
              </a:buClr>
              <a:buSzPct val="63433"/>
              <a:buNone/>
            </a:pPr>
            <a:r>
              <a:rPr lang="fi" sz="3310" b="0" i="0">
                <a:solidFill>
                  <a:srgbClr val="333333"/>
                </a:solidFill>
                <a:latin typeface="PT Sans"/>
                <a:ea typeface="PT Sans"/>
                <a:cs typeface="PT Sans"/>
                <a:sym typeface="PT Sans"/>
              </a:rPr>
              <a:t>Hakijan tulee olla suomalainen tai Suomessa asuva säveltäjä, sanoittaja tai sovittaja. </a:t>
            </a:r>
            <a:endParaRPr sz="3310" b="0" i="0">
              <a:solidFill>
                <a:srgbClr val="333333"/>
              </a:solidFill>
              <a:latin typeface="PT Sans"/>
              <a:ea typeface="PT Sans"/>
              <a:cs typeface="PT Sans"/>
              <a:sym typeface="PT Sans"/>
            </a:endParaRPr>
          </a:p>
          <a:p>
            <a:pPr marL="0" lvl="0" indent="0" algn="l" rtl="0">
              <a:lnSpc>
                <a:spcPct val="90000"/>
              </a:lnSpc>
              <a:spcBef>
                <a:spcPts val="800"/>
              </a:spcBef>
              <a:spcAft>
                <a:spcPts val="0"/>
              </a:spcAft>
              <a:buClr>
                <a:srgbClr val="333333"/>
              </a:buClr>
              <a:buSzPct val="63433"/>
              <a:buNone/>
            </a:pPr>
            <a:r>
              <a:rPr lang="fi" sz="3310" b="0" i="0">
                <a:solidFill>
                  <a:srgbClr val="333333"/>
                </a:solidFill>
                <a:latin typeface="PT Sans"/>
                <a:ea typeface="PT Sans"/>
                <a:cs typeface="PT Sans"/>
                <a:sym typeface="PT Sans"/>
              </a:rPr>
              <a:t>Hakijan on oltava alle 30-vuotias hakukierroksen päättyessä (helmikuun tai elokuun viimeinen päivä).</a:t>
            </a:r>
            <a:br>
              <a:rPr lang="fi" sz="3310"/>
            </a:br>
            <a:br>
              <a:rPr lang="fi" sz="3310"/>
            </a:br>
            <a:r>
              <a:rPr lang="fi" sz="3310">
                <a:solidFill>
                  <a:srgbClr val="333333"/>
                </a:solidFill>
                <a:latin typeface="PT Sans"/>
                <a:ea typeface="PT Sans"/>
                <a:cs typeface="PT Sans"/>
                <a:sym typeface="PT Sans"/>
              </a:rPr>
              <a:t>S</a:t>
            </a:r>
            <a:r>
              <a:rPr lang="fi" sz="3310" b="0" i="0">
                <a:solidFill>
                  <a:srgbClr val="333333"/>
                </a:solidFill>
                <a:latin typeface="PT Sans"/>
                <a:ea typeface="PT Sans"/>
                <a:cs typeface="PT Sans"/>
                <a:sym typeface="PT Sans"/>
              </a:rPr>
              <a:t>uuruudeltaan 5000 € ja niitä jaetaan enintään neljä vuodessa. </a:t>
            </a:r>
            <a:br>
              <a:rPr lang="fi" sz="3310" b="0" i="0">
                <a:solidFill>
                  <a:srgbClr val="333333"/>
                </a:solidFill>
                <a:latin typeface="PT Sans"/>
                <a:ea typeface="PT Sans"/>
                <a:cs typeface="PT Sans"/>
                <a:sym typeface="PT Sans"/>
              </a:rPr>
            </a:br>
            <a:r>
              <a:rPr lang="fi" sz="3310" b="0" i="0">
                <a:solidFill>
                  <a:srgbClr val="333333"/>
                </a:solidFill>
                <a:latin typeface="PT Sans"/>
                <a:ea typeface="PT Sans"/>
                <a:cs typeface="PT Sans"/>
                <a:sym typeface="PT Sans"/>
              </a:rPr>
              <a:t>Hakemuksesta tulee selvitä, mihin stipendi on tarkoitus käyttää</a:t>
            </a:r>
            <a:r>
              <a:rPr lang="fi" sz="3310">
                <a:solidFill>
                  <a:srgbClr val="333333"/>
                </a:solidFill>
                <a:latin typeface="PT Sans"/>
                <a:ea typeface="PT Sans"/>
                <a:cs typeface="PT Sans"/>
                <a:sym typeface="PT Sans"/>
              </a:rPr>
              <a:t>. Esim. </a:t>
            </a:r>
            <a:r>
              <a:rPr lang="fi" sz="3310" b="0" i="0">
                <a:solidFill>
                  <a:srgbClr val="333333"/>
                </a:solidFill>
                <a:latin typeface="PT Sans"/>
                <a:ea typeface="PT Sans"/>
                <a:cs typeface="PT Sans"/>
                <a:sym typeface="PT Sans"/>
              </a:rPr>
              <a:t>luova taiteellinen työskentely ja työhön liittyvät laite- tai ohjelmistohankinnat, matkat, ostopalvelut, muusikkopalkkiot, promomateriaalit tai studiovuokra.</a:t>
            </a:r>
            <a:br>
              <a:rPr lang="fi" sz="3310"/>
            </a:br>
            <a:br>
              <a:rPr lang="fi" sz="3310"/>
            </a:br>
            <a:r>
              <a:rPr lang="fi" sz="3310" b="0" i="0">
                <a:solidFill>
                  <a:srgbClr val="333333"/>
                </a:solidFill>
                <a:latin typeface="PT Sans"/>
                <a:ea typeface="PT Sans"/>
                <a:cs typeface="PT Sans"/>
                <a:sym typeface="PT Sans"/>
              </a:rPr>
              <a:t>Stipendiä ei myönnetä livetoimintaan tai äänitteiden julkaisukuluihin.</a:t>
            </a:r>
            <a:br>
              <a:rPr lang="fi" sz="3310"/>
            </a:br>
            <a:br>
              <a:rPr lang="fi" sz="3310"/>
            </a:br>
            <a:r>
              <a:rPr lang="fi" sz="3310" b="0" i="0">
                <a:solidFill>
                  <a:srgbClr val="333333"/>
                </a:solidFill>
                <a:latin typeface="PT Sans"/>
                <a:ea typeface="PT Sans"/>
                <a:cs typeface="PT Sans"/>
                <a:sym typeface="PT Sans"/>
              </a:rPr>
              <a:t>Hakemukseen tulee liittää vähintään yksi suosituskirje ja työnäyte.</a:t>
            </a:r>
            <a:br>
              <a:rPr lang="fi" sz="3310"/>
            </a:br>
            <a:br>
              <a:rPr lang="fi" sz="3310"/>
            </a:br>
            <a:r>
              <a:rPr lang="fi" sz="3310" b="0" i="0">
                <a:solidFill>
                  <a:srgbClr val="333333"/>
                </a:solidFill>
                <a:latin typeface="PT Sans"/>
                <a:ea typeface="PT Sans"/>
                <a:cs typeface="PT Sans"/>
                <a:sym typeface="PT Sans"/>
              </a:rPr>
              <a:t>Hakija voi saada Uralle-stipendin vain kerran.</a:t>
            </a:r>
            <a:endParaRPr sz="3310"/>
          </a:p>
          <a:p>
            <a:pPr marL="0" lvl="0" indent="0" algn="l" rtl="0">
              <a:spcBef>
                <a:spcPts val="0"/>
              </a:spcBef>
              <a:spcAft>
                <a:spcPts val="0"/>
              </a:spcAft>
              <a:buNone/>
            </a:pPr>
            <a:endParaRPr/>
          </a:p>
          <a:p>
            <a:pPr marL="177800" lvl="0" indent="-88900" algn="l" rtl="0">
              <a:lnSpc>
                <a:spcPct val="90000"/>
              </a:lnSpc>
              <a:spcBef>
                <a:spcPts val="800"/>
              </a:spcBef>
              <a:spcAft>
                <a:spcPts val="1200"/>
              </a:spcAft>
              <a:buClr>
                <a:schemeClr val="dk1"/>
              </a:buClr>
              <a:buSzPct val="116666"/>
              <a:buNone/>
            </a:pP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4"/>
        <p:cNvGrpSpPr/>
        <p:nvPr/>
      </p:nvGrpSpPr>
      <p:grpSpPr>
        <a:xfrm>
          <a:off x="0" y="0"/>
          <a:ext cx="0" cy="0"/>
          <a:chOff x="0" y="0"/>
          <a:chExt cx="0" cy="0"/>
        </a:xfrm>
      </p:grpSpPr>
      <p:sp>
        <p:nvSpPr>
          <p:cNvPr id="85" name="Google Shape;85;p18"/>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p>
            <a:pPr marL="0" lvl="0" indent="0" algn="l" rtl="0">
              <a:lnSpc>
                <a:spcPct val="90000"/>
              </a:lnSpc>
              <a:spcBef>
                <a:spcPts val="0"/>
              </a:spcBef>
              <a:spcAft>
                <a:spcPts val="0"/>
              </a:spcAft>
              <a:buClr>
                <a:schemeClr val="dk1"/>
              </a:buClr>
              <a:buSzPts val="3300"/>
              <a:buFont typeface="Calibri"/>
              <a:buNone/>
            </a:pPr>
            <a:r>
              <a:rPr lang="fi">
                <a:latin typeface="Calibri"/>
                <a:ea typeface="Calibri"/>
                <a:cs typeface="Calibri"/>
                <a:sym typeface="Calibri"/>
              </a:rPr>
              <a:t>Erityisstipendi</a:t>
            </a:r>
            <a:endParaRPr/>
          </a:p>
        </p:txBody>
      </p:sp>
      <p:pic>
        <p:nvPicPr>
          <p:cNvPr id="86" name="Google Shape;86;p18" descr="Kuva, joka sisältää kohteen teksti&#10;&#10;Kuvaus luotu automaattisesti"/>
          <p:cNvPicPr preferRelativeResize="0"/>
          <p:nvPr/>
        </p:nvPicPr>
        <p:blipFill rotWithShape="1">
          <a:blip r:embed="rId3">
            <a:alphaModFix/>
          </a:blip>
          <a:srcRect/>
          <a:stretch/>
        </p:blipFill>
        <p:spPr>
          <a:xfrm>
            <a:off x="7250987" y="4237282"/>
            <a:ext cx="1755770" cy="794486"/>
          </a:xfrm>
          <a:prstGeom prst="rect">
            <a:avLst/>
          </a:prstGeom>
          <a:noFill/>
          <a:ln>
            <a:noFill/>
          </a:ln>
        </p:spPr>
      </p:pic>
      <p:sp>
        <p:nvSpPr>
          <p:cNvPr id="87" name="Google Shape;87;p18"/>
          <p:cNvSpPr txBox="1">
            <a:spLocks noGrp="1"/>
          </p:cNvSpPr>
          <p:nvPr>
            <p:ph type="body" idx="1"/>
          </p:nvPr>
        </p:nvSpPr>
        <p:spPr>
          <a:xfrm>
            <a:off x="628650" y="1025925"/>
            <a:ext cx="7701000" cy="3434100"/>
          </a:xfrm>
          <a:prstGeom prst="rect">
            <a:avLst/>
          </a:prstGeom>
          <a:noFill/>
          <a:ln>
            <a:noFill/>
          </a:ln>
        </p:spPr>
        <p:txBody>
          <a:bodyPr spcFirstLastPara="1" wrap="square" lIns="68575" tIns="34275" rIns="68575" bIns="34275" anchor="t" anchorCtr="0">
            <a:noAutofit/>
          </a:bodyPr>
          <a:lstStyle/>
          <a:p>
            <a:pPr marL="0" lvl="0" indent="0" algn="l" rtl="0">
              <a:lnSpc>
                <a:spcPct val="90000"/>
              </a:lnSpc>
              <a:spcBef>
                <a:spcPts val="0"/>
              </a:spcBef>
              <a:spcAft>
                <a:spcPts val="0"/>
              </a:spcAft>
              <a:buNone/>
            </a:pPr>
            <a:r>
              <a:rPr lang="fi" sz="1600">
                <a:solidFill>
                  <a:srgbClr val="000000"/>
                </a:solidFill>
                <a:highlight>
                  <a:srgbClr val="FFFFFF"/>
                </a:highlight>
                <a:latin typeface="PT Sans"/>
                <a:ea typeface="PT Sans"/>
                <a:cs typeface="PT Sans"/>
                <a:sym typeface="PT Sans"/>
              </a:rPr>
              <a:t>Hankkeeseen tekijälle, jossa erityisen suuren tuen tarve on hyvin perusteltu. </a:t>
            </a:r>
            <a:br>
              <a:rPr lang="fi" sz="1600">
                <a:solidFill>
                  <a:srgbClr val="000000"/>
                </a:solidFill>
                <a:highlight>
                  <a:srgbClr val="FFFFFF"/>
                </a:highlight>
                <a:latin typeface="PT Sans"/>
                <a:ea typeface="PT Sans"/>
                <a:cs typeface="PT Sans"/>
                <a:sym typeface="PT Sans"/>
              </a:rPr>
            </a:br>
            <a:r>
              <a:rPr lang="fi" sz="1600">
                <a:solidFill>
                  <a:srgbClr val="000000"/>
                </a:solidFill>
                <a:highlight>
                  <a:srgbClr val="FFFFFF"/>
                </a:highlight>
                <a:latin typeface="PT Sans"/>
                <a:ea typeface="PT Sans"/>
                <a:cs typeface="PT Sans"/>
                <a:sym typeface="PT Sans"/>
              </a:rPr>
              <a:t>Hakijan tulee olla vakiinnuttanut asemansa musiikintekijänä. </a:t>
            </a:r>
            <a:br>
              <a:rPr lang="fi" sz="1600">
                <a:solidFill>
                  <a:srgbClr val="000000"/>
                </a:solidFill>
                <a:highlight>
                  <a:srgbClr val="FFFFFF"/>
                </a:highlight>
                <a:latin typeface="PT Sans"/>
                <a:ea typeface="PT Sans"/>
                <a:cs typeface="PT Sans"/>
                <a:sym typeface="PT Sans"/>
              </a:rPr>
            </a:br>
            <a:r>
              <a:rPr lang="fi" sz="1600">
                <a:solidFill>
                  <a:srgbClr val="000000"/>
                </a:solidFill>
                <a:highlight>
                  <a:srgbClr val="FFFFFF"/>
                </a:highlight>
                <a:latin typeface="PT Sans"/>
                <a:ea typeface="PT Sans"/>
                <a:cs typeface="PT Sans"/>
                <a:sym typeface="PT Sans"/>
              </a:rPr>
              <a:t>Erityisstipendiä voi hakea esim. hakijan erityisiin/ urasta poikkeaviin/ erityislaatuisiin projekteihin ja/tai pitkäkestoisen työskentelyn tukemiseen. </a:t>
            </a:r>
            <a:br>
              <a:rPr lang="fi" sz="1600">
                <a:solidFill>
                  <a:srgbClr val="000000"/>
                </a:solidFill>
                <a:highlight>
                  <a:srgbClr val="FFFFFF"/>
                </a:highlight>
                <a:latin typeface="PT Sans"/>
                <a:ea typeface="PT Sans"/>
                <a:cs typeface="PT Sans"/>
                <a:sym typeface="PT Sans"/>
              </a:rPr>
            </a:br>
            <a:r>
              <a:rPr lang="fi" sz="1600">
                <a:solidFill>
                  <a:srgbClr val="000000"/>
                </a:solidFill>
                <a:highlight>
                  <a:srgbClr val="FFFFFF"/>
                </a:highlight>
                <a:latin typeface="PT Sans"/>
                <a:ea typeface="PT Sans"/>
                <a:cs typeface="PT Sans"/>
                <a:sym typeface="PT Sans"/>
              </a:rPr>
              <a:t>Erityisstipendejä voidaan jakaa korkeintaan muutama vuodessa.</a:t>
            </a:r>
            <a:endParaRPr sz="1600">
              <a:solidFill>
                <a:srgbClr val="000000"/>
              </a:solidFill>
              <a:highlight>
                <a:srgbClr val="FFFFFF"/>
              </a:highlight>
              <a:latin typeface="PT Sans"/>
              <a:ea typeface="PT Sans"/>
              <a:cs typeface="PT Sans"/>
              <a:sym typeface="PT Sans"/>
            </a:endParaRPr>
          </a:p>
          <a:p>
            <a:pPr marL="0" lvl="0" indent="0" algn="l" rtl="0">
              <a:spcBef>
                <a:spcPts val="800"/>
              </a:spcBef>
              <a:spcAft>
                <a:spcPts val="0"/>
              </a:spcAft>
              <a:buNone/>
            </a:pPr>
            <a:endParaRPr sz="1600">
              <a:solidFill>
                <a:srgbClr val="000000"/>
              </a:solidFill>
            </a:endParaRPr>
          </a:p>
          <a:p>
            <a:pPr marL="0" lvl="0" indent="0" algn="l" rtl="0">
              <a:lnSpc>
                <a:spcPct val="90000"/>
              </a:lnSpc>
              <a:spcBef>
                <a:spcPts val="800"/>
              </a:spcBef>
              <a:spcAft>
                <a:spcPts val="0"/>
              </a:spcAft>
              <a:buClr>
                <a:schemeClr val="dk1"/>
              </a:buClr>
              <a:buSzPts val="2100"/>
              <a:buNone/>
            </a:pPr>
            <a:r>
              <a:rPr lang="fi" sz="1600">
                <a:solidFill>
                  <a:srgbClr val="000000"/>
                </a:solidFill>
                <a:highlight>
                  <a:srgbClr val="FFFFFF"/>
                </a:highlight>
                <a:latin typeface="PT Sans"/>
                <a:ea typeface="PT Sans"/>
                <a:cs typeface="PT Sans"/>
                <a:sym typeface="PT Sans"/>
              </a:rPr>
              <a:t>Erityisstipendi on suuruudeltaan 6000-12000 euroa. Jos haet stipendiä pelkästään taiteelliseen työskentelyyn, niin talousarvioon voi laittaa pelkästään työskentelyyn xxxx euroa. Jos hankkeeseen liittyy esim. tila-, matka-, muusikkopalkkioita, niin erittely kustannuksista vaaditaan.</a:t>
            </a:r>
            <a:endParaRPr sz="1600">
              <a:solidFill>
                <a:srgbClr val="000000"/>
              </a:solidFill>
              <a:highlight>
                <a:srgbClr val="FFFFFF"/>
              </a:highlight>
              <a:latin typeface="PT Sans"/>
              <a:ea typeface="PT Sans"/>
              <a:cs typeface="PT Sans"/>
              <a:sym typeface="PT Sans"/>
            </a:endParaRPr>
          </a:p>
          <a:p>
            <a:pPr marL="0" lvl="0" indent="0" algn="l" rtl="0">
              <a:lnSpc>
                <a:spcPct val="90000"/>
              </a:lnSpc>
              <a:spcBef>
                <a:spcPts val="800"/>
              </a:spcBef>
              <a:spcAft>
                <a:spcPts val="0"/>
              </a:spcAft>
              <a:buClr>
                <a:schemeClr val="dk1"/>
              </a:buClr>
              <a:buSzPts val="2100"/>
              <a:buNone/>
            </a:pPr>
            <a:endParaRPr sz="1600">
              <a:solidFill>
                <a:srgbClr val="000000"/>
              </a:solidFill>
              <a:highlight>
                <a:srgbClr val="FFFFFF"/>
              </a:highlight>
              <a:latin typeface="PT Sans"/>
              <a:ea typeface="PT Sans"/>
              <a:cs typeface="PT Sans"/>
              <a:sym typeface="PT Sans"/>
            </a:endParaRPr>
          </a:p>
          <a:p>
            <a:pPr marL="0" lvl="0" indent="0" algn="l" rtl="0">
              <a:lnSpc>
                <a:spcPct val="90000"/>
              </a:lnSpc>
              <a:spcBef>
                <a:spcPts val="800"/>
              </a:spcBef>
              <a:spcAft>
                <a:spcPts val="1200"/>
              </a:spcAft>
              <a:buClr>
                <a:schemeClr val="dk1"/>
              </a:buClr>
              <a:buSzPts val="2100"/>
              <a:buNone/>
            </a:pPr>
            <a:r>
              <a:rPr lang="fi" sz="1600">
                <a:solidFill>
                  <a:srgbClr val="000000"/>
                </a:solidFill>
              </a:rPr>
              <a:t>Esimerkkejä erityisstipendin saajista: Aija Puurtinen, Ismo Alanko, Tuomari Nurmio</a:t>
            </a:r>
            <a:endParaRPr sz="1600">
              <a:solidFill>
                <a:srgbClr val="000000"/>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Google Shape;92;p19"/>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p>
            <a:pPr marL="0" lvl="0" indent="0" algn="l" rtl="0">
              <a:lnSpc>
                <a:spcPct val="90000"/>
              </a:lnSpc>
              <a:spcBef>
                <a:spcPts val="0"/>
              </a:spcBef>
              <a:spcAft>
                <a:spcPts val="0"/>
              </a:spcAft>
              <a:buClr>
                <a:schemeClr val="dk1"/>
              </a:buClr>
              <a:buSzPts val="3300"/>
              <a:buFont typeface="Calibri"/>
              <a:buNone/>
            </a:pPr>
            <a:r>
              <a:rPr lang="fi">
                <a:latin typeface="Calibri"/>
                <a:ea typeface="Calibri"/>
                <a:cs typeface="Calibri"/>
                <a:sym typeface="Calibri"/>
              </a:rPr>
              <a:t>Reissustipendi</a:t>
            </a:r>
            <a:endParaRPr/>
          </a:p>
        </p:txBody>
      </p:sp>
      <p:pic>
        <p:nvPicPr>
          <p:cNvPr id="93" name="Google Shape;93;p19" descr="Kuva, joka sisältää kohteen teksti&#10;&#10;Kuvaus luotu automaattisesti"/>
          <p:cNvPicPr preferRelativeResize="0"/>
          <p:nvPr/>
        </p:nvPicPr>
        <p:blipFill rotWithShape="1">
          <a:blip r:embed="rId3">
            <a:alphaModFix/>
          </a:blip>
          <a:srcRect/>
          <a:stretch/>
        </p:blipFill>
        <p:spPr>
          <a:xfrm>
            <a:off x="7250987" y="4237282"/>
            <a:ext cx="1755770" cy="794486"/>
          </a:xfrm>
          <a:prstGeom prst="rect">
            <a:avLst/>
          </a:prstGeom>
          <a:noFill/>
          <a:ln>
            <a:noFill/>
          </a:ln>
        </p:spPr>
      </p:pic>
      <p:sp>
        <p:nvSpPr>
          <p:cNvPr id="94" name="Google Shape;94;p19"/>
          <p:cNvSpPr txBox="1">
            <a:spLocks noGrp="1"/>
          </p:cNvSpPr>
          <p:nvPr>
            <p:ph type="body" idx="1"/>
          </p:nvPr>
        </p:nvSpPr>
        <p:spPr>
          <a:xfrm>
            <a:off x="628650" y="1369219"/>
            <a:ext cx="7701000" cy="3263400"/>
          </a:xfrm>
          <a:prstGeom prst="rect">
            <a:avLst/>
          </a:prstGeom>
          <a:noFill/>
          <a:ln>
            <a:noFill/>
          </a:ln>
        </p:spPr>
        <p:txBody>
          <a:bodyPr spcFirstLastPara="1" wrap="square" lIns="68575" tIns="34275" rIns="68575" bIns="34275" anchor="t" anchorCtr="0">
            <a:noAutofit/>
          </a:bodyPr>
          <a:lstStyle/>
          <a:p>
            <a:pPr marL="0" lvl="0" indent="0" algn="l" rtl="0">
              <a:spcBef>
                <a:spcPts val="800"/>
              </a:spcBef>
              <a:spcAft>
                <a:spcPts val="0"/>
              </a:spcAft>
              <a:buClr>
                <a:schemeClr val="dk1"/>
              </a:buClr>
              <a:buSzPts val="1100"/>
              <a:buNone/>
            </a:pPr>
            <a:r>
              <a:rPr lang="fi" sz="1600">
                <a:solidFill>
                  <a:srgbClr val="333333"/>
                </a:solidFill>
                <a:highlight>
                  <a:srgbClr val="FFFFFF"/>
                </a:highlight>
                <a:latin typeface="PT Sans"/>
                <a:ea typeface="PT Sans"/>
                <a:cs typeface="PT Sans"/>
                <a:sym typeface="PT Sans"/>
              </a:rPr>
              <a:t>Stipendi on tarkoitettu musiikintekijöiden luovasta (sävellys, sanoitus ja/ tai sovitus) työstä aiheutuvien matkojen kustannuksiin, residenssin vuokraan sekä ammattiin tai ammatilliseen pätevöitymiseen liittyvien tapahtumien osallistumismaksuihin kotimaassa ja ulkomailla.</a:t>
            </a:r>
            <a:endParaRPr sz="1600">
              <a:solidFill>
                <a:srgbClr val="333333"/>
              </a:solidFill>
              <a:highlight>
                <a:srgbClr val="FFFFFF"/>
              </a:highlight>
              <a:latin typeface="PT Sans"/>
              <a:ea typeface="PT Sans"/>
              <a:cs typeface="PT Sans"/>
              <a:sym typeface="PT Sans"/>
            </a:endParaRPr>
          </a:p>
          <a:p>
            <a:pPr marL="0" lvl="0" indent="0" algn="l" rtl="0">
              <a:spcBef>
                <a:spcPts val="1200"/>
              </a:spcBef>
              <a:spcAft>
                <a:spcPts val="0"/>
              </a:spcAft>
              <a:buClr>
                <a:schemeClr val="dk1"/>
              </a:buClr>
              <a:buSzPts val="1100"/>
              <a:buFont typeface="Arial"/>
              <a:buNone/>
            </a:pPr>
            <a:r>
              <a:rPr lang="fi" sz="1600">
                <a:solidFill>
                  <a:srgbClr val="333333"/>
                </a:solidFill>
                <a:highlight>
                  <a:srgbClr val="FFFFFF"/>
                </a:highlight>
                <a:latin typeface="PT Sans"/>
                <a:ea typeface="PT Sans"/>
                <a:cs typeface="PT Sans"/>
                <a:sym typeface="PT Sans"/>
              </a:rPr>
              <a:t>Huom! Ei livetoimintaan!</a:t>
            </a:r>
            <a:endParaRPr sz="1600">
              <a:solidFill>
                <a:srgbClr val="333333"/>
              </a:solidFill>
              <a:highlight>
                <a:srgbClr val="FFFFFF"/>
              </a:highlight>
              <a:latin typeface="PT Sans"/>
              <a:ea typeface="PT Sans"/>
              <a:cs typeface="PT Sans"/>
              <a:sym typeface="PT Sans"/>
            </a:endParaRPr>
          </a:p>
          <a:p>
            <a:pPr marL="0" lvl="0" indent="0" algn="l" rtl="0">
              <a:lnSpc>
                <a:spcPct val="90000"/>
              </a:lnSpc>
              <a:spcBef>
                <a:spcPts val="1200"/>
              </a:spcBef>
              <a:spcAft>
                <a:spcPts val="0"/>
              </a:spcAft>
              <a:buClr>
                <a:schemeClr val="dk1"/>
              </a:buClr>
              <a:buSzPts val="2100"/>
              <a:buNone/>
            </a:pPr>
            <a:r>
              <a:rPr lang="fi" sz="1600">
                <a:solidFill>
                  <a:srgbClr val="333333"/>
                </a:solidFill>
                <a:highlight>
                  <a:srgbClr val="FFFFFF"/>
                </a:highlight>
                <a:latin typeface="PT Sans"/>
                <a:ea typeface="PT Sans"/>
                <a:cs typeface="PT Sans"/>
                <a:sym typeface="PT Sans"/>
              </a:rPr>
              <a:t>Reissustipendi on suurudeltaan 500–3000 euroa. </a:t>
            </a:r>
            <a:endParaRPr sz="1600">
              <a:solidFill>
                <a:srgbClr val="333333"/>
              </a:solidFill>
              <a:highlight>
                <a:srgbClr val="FFFFFF"/>
              </a:highlight>
              <a:latin typeface="PT Sans"/>
              <a:ea typeface="PT Sans"/>
              <a:cs typeface="PT Sans"/>
              <a:sym typeface="PT Sans"/>
            </a:endParaRPr>
          </a:p>
          <a:p>
            <a:pPr marL="0" lvl="0" indent="0" algn="l" rtl="0">
              <a:lnSpc>
                <a:spcPct val="90000"/>
              </a:lnSpc>
              <a:spcBef>
                <a:spcPts val="1200"/>
              </a:spcBef>
              <a:spcAft>
                <a:spcPts val="0"/>
              </a:spcAft>
              <a:buClr>
                <a:schemeClr val="dk1"/>
              </a:buClr>
              <a:buSzPts val="2100"/>
              <a:buNone/>
            </a:pPr>
            <a:r>
              <a:rPr lang="fi" sz="1600">
                <a:solidFill>
                  <a:srgbClr val="333333"/>
                </a:solidFill>
                <a:highlight>
                  <a:srgbClr val="FFFFFF"/>
                </a:highlight>
                <a:latin typeface="PT Sans"/>
                <a:ea typeface="PT Sans"/>
                <a:cs typeface="PT Sans"/>
                <a:sym typeface="PT Sans"/>
              </a:rPr>
              <a:t>Yli 1000 euron stipendeissä vähintään 20 %:n omavastuu. </a:t>
            </a:r>
            <a:endParaRPr sz="1600">
              <a:solidFill>
                <a:srgbClr val="333333"/>
              </a:solidFill>
              <a:highlight>
                <a:srgbClr val="FFFFFF"/>
              </a:highlight>
              <a:latin typeface="PT Sans"/>
              <a:ea typeface="PT Sans"/>
              <a:cs typeface="PT Sans"/>
              <a:sym typeface="PT Sans"/>
            </a:endParaRPr>
          </a:p>
          <a:p>
            <a:pPr marL="0" lvl="0" indent="0" algn="l" rtl="0">
              <a:lnSpc>
                <a:spcPct val="90000"/>
              </a:lnSpc>
              <a:spcBef>
                <a:spcPts val="1200"/>
              </a:spcBef>
              <a:spcAft>
                <a:spcPts val="0"/>
              </a:spcAft>
              <a:buClr>
                <a:schemeClr val="dk1"/>
              </a:buClr>
              <a:buSzPts val="2100"/>
              <a:buNone/>
            </a:pPr>
            <a:r>
              <a:rPr lang="fi" sz="1600">
                <a:solidFill>
                  <a:srgbClr val="333333"/>
                </a:solidFill>
                <a:highlight>
                  <a:srgbClr val="FFFFFF"/>
                </a:highlight>
                <a:latin typeface="PT Sans"/>
                <a:ea typeface="PT Sans"/>
                <a:cs typeface="PT Sans"/>
                <a:sym typeface="PT Sans"/>
              </a:rPr>
              <a:t>Kirjaa hakemukseen summa jota haet ja toimikunta huomioi omavastuun myöntöpäätöksessään. </a:t>
            </a:r>
            <a:endParaRPr sz="1600">
              <a:solidFill>
                <a:srgbClr val="333333"/>
              </a:solidFill>
              <a:highlight>
                <a:srgbClr val="FFFFFF"/>
              </a:highlight>
              <a:latin typeface="PT Sans"/>
              <a:ea typeface="PT Sans"/>
              <a:cs typeface="PT Sans"/>
              <a:sym typeface="PT Sans"/>
            </a:endParaRPr>
          </a:p>
          <a:p>
            <a:pPr marL="0" lvl="0" indent="0" algn="l" rtl="0">
              <a:lnSpc>
                <a:spcPct val="90000"/>
              </a:lnSpc>
              <a:spcBef>
                <a:spcPts val="1200"/>
              </a:spcBef>
              <a:spcAft>
                <a:spcPts val="1200"/>
              </a:spcAft>
              <a:buClr>
                <a:schemeClr val="dk1"/>
              </a:buClr>
              <a:buSzPts val="2100"/>
              <a:buNone/>
            </a:pPr>
            <a:r>
              <a:rPr lang="fi" sz="1600">
                <a:solidFill>
                  <a:srgbClr val="333333"/>
                </a:solidFill>
                <a:highlight>
                  <a:srgbClr val="FFFFFF"/>
                </a:highlight>
                <a:latin typeface="PT Sans"/>
                <a:ea typeface="PT Sans"/>
                <a:cs typeface="PT Sans"/>
                <a:sym typeface="PT Sans"/>
              </a:rPr>
              <a:t>Erittely kustannuksista vaaditaan hakemuksessa.</a:t>
            </a:r>
            <a:endParaRPr sz="1600">
              <a:solidFill>
                <a:srgbClr val="000000"/>
              </a:solidFill>
              <a:highlight>
                <a:srgbClr val="FFFFFF"/>
              </a:highlight>
              <a:latin typeface="PT Sans"/>
              <a:ea typeface="PT Sans"/>
              <a:cs typeface="PT Sans"/>
              <a:sym typeface="PT Sans"/>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sp>
        <p:nvSpPr>
          <p:cNvPr id="99" name="Google Shape;99;p20"/>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p>
            <a:pPr marL="0" lvl="0" indent="0" algn="l" rtl="0">
              <a:lnSpc>
                <a:spcPct val="90000"/>
              </a:lnSpc>
              <a:spcBef>
                <a:spcPts val="0"/>
              </a:spcBef>
              <a:spcAft>
                <a:spcPts val="0"/>
              </a:spcAft>
              <a:buClr>
                <a:schemeClr val="dk1"/>
              </a:buClr>
              <a:buSzPts val="3300"/>
              <a:buFont typeface="Calibri"/>
              <a:buNone/>
            </a:pPr>
            <a:r>
              <a:rPr lang="fi">
                <a:latin typeface="Calibri"/>
                <a:ea typeface="Calibri"/>
                <a:cs typeface="Calibri"/>
                <a:sym typeface="Calibri"/>
              </a:rPr>
              <a:t>Hankintastipendi</a:t>
            </a:r>
            <a:endParaRPr/>
          </a:p>
        </p:txBody>
      </p:sp>
      <p:pic>
        <p:nvPicPr>
          <p:cNvPr id="100" name="Google Shape;100;p20" descr="Kuva, joka sisältää kohteen teksti&#10;&#10;Kuvaus luotu automaattisesti"/>
          <p:cNvPicPr preferRelativeResize="0"/>
          <p:nvPr/>
        </p:nvPicPr>
        <p:blipFill rotWithShape="1">
          <a:blip r:embed="rId3">
            <a:alphaModFix/>
          </a:blip>
          <a:srcRect/>
          <a:stretch/>
        </p:blipFill>
        <p:spPr>
          <a:xfrm>
            <a:off x="7250987" y="4237282"/>
            <a:ext cx="1755770" cy="794486"/>
          </a:xfrm>
          <a:prstGeom prst="rect">
            <a:avLst/>
          </a:prstGeom>
          <a:noFill/>
          <a:ln>
            <a:noFill/>
          </a:ln>
        </p:spPr>
      </p:pic>
      <p:sp>
        <p:nvSpPr>
          <p:cNvPr id="101" name="Google Shape;101;p20"/>
          <p:cNvSpPr txBox="1">
            <a:spLocks noGrp="1"/>
          </p:cNvSpPr>
          <p:nvPr>
            <p:ph type="body" idx="1"/>
          </p:nvPr>
        </p:nvSpPr>
        <p:spPr>
          <a:xfrm>
            <a:off x="628650" y="1054725"/>
            <a:ext cx="7701000" cy="3578100"/>
          </a:xfrm>
          <a:prstGeom prst="rect">
            <a:avLst/>
          </a:prstGeom>
          <a:noFill/>
          <a:ln>
            <a:noFill/>
          </a:ln>
        </p:spPr>
        <p:txBody>
          <a:bodyPr spcFirstLastPara="1" wrap="square" lIns="68575" tIns="34275" rIns="68575" bIns="34275" anchor="t" anchorCtr="0">
            <a:noAutofit/>
          </a:bodyPr>
          <a:lstStyle/>
          <a:p>
            <a:pPr marL="0" lvl="0" indent="0" algn="l" rtl="0">
              <a:spcBef>
                <a:spcPts val="800"/>
              </a:spcBef>
              <a:spcAft>
                <a:spcPts val="0"/>
              </a:spcAft>
              <a:buClr>
                <a:schemeClr val="dk1"/>
              </a:buClr>
              <a:buSzPts val="1100"/>
              <a:buNone/>
            </a:pPr>
            <a:r>
              <a:rPr lang="fi" sz="1500">
                <a:solidFill>
                  <a:srgbClr val="333333"/>
                </a:solidFill>
                <a:highlight>
                  <a:srgbClr val="FFFFFF"/>
                </a:highlight>
                <a:latin typeface="PT Sans"/>
                <a:ea typeface="PT Sans"/>
                <a:cs typeface="PT Sans"/>
                <a:sym typeface="PT Sans"/>
              </a:rPr>
              <a:t>Stipendi on tarkoitettu musiikintekijöille työkalujen (soittimet, ohjelmistot, tietokoneet, muut laitteet, yms.) hankintaan tai työskentelytilojen vuokraan. </a:t>
            </a:r>
            <a:endParaRPr sz="1500">
              <a:solidFill>
                <a:srgbClr val="333333"/>
              </a:solidFill>
              <a:highlight>
                <a:srgbClr val="FFFFFF"/>
              </a:highlight>
              <a:latin typeface="PT Sans"/>
              <a:ea typeface="PT Sans"/>
              <a:cs typeface="PT Sans"/>
              <a:sym typeface="PT Sans"/>
            </a:endParaRPr>
          </a:p>
          <a:p>
            <a:pPr marL="0" lvl="0" indent="0" algn="l" rtl="0">
              <a:spcBef>
                <a:spcPts val="1200"/>
              </a:spcBef>
              <a:spcAft>
                <a:spcPts val="0"/>
              </a:spcAft>
              <a:buClr>
                <a:schemeClr val="dk1"/>
              </a:buClr>
              <a:buSzPts val="1100"/>
              <a:buNone/>
            </a:pPr>
            <a:r>
              <a:rPr lang="fi" sz="1500">
                <a:solidFill>
                  <a:srgbClr val="333333"/>
                </a:solidFill>
                <a:highlight>
                  <a:srgbClr val="FFFFFF"/>
                </a:highlight>
                <a:latin typeface="PT Sans"/>
                <a:ea typeface="PT Sans"/>
                <a:cs typeface="PT Sans"/>
                <a:sym typeface="PT Sans"/>
              </a:rPr>
              <a:t>Hankintojen tulee tukea hakijan tekijyyttä (säv., san. ja/tai sov. työtä), eli esim. live-esiintymisissä tarvittavia hankintoja ei tueta. </a:t>
            </a:r>
            <a:r>
              <a:rPr lang="fi" sz="1500" b="1">
                <a:solidFill>
                  <a:srgbClr val="333333"/>
                </a:solidFill>
                <a:highlight>
                  <a:srgbClr val="FFFFFF"/>
                </a:highlight>
                <a:latin typeface="PT Sans"/>
                <a:ea typeface="PT Sans"/>
                <a:cs typeface="PT Sans"/>
                <a:sym typeface="PT Sans"/>
              </a:rPr>
              <a:t>Perustele hakemuksessasi, että miten hankinta tukee tekijyyttäsi.</a:t>
            </a:r>
            <a:r>
              <a:rPr lang="fi" sz="1500">
                <a:solidFill>
                  <a:srgbClr val="333333"/>
                </a:solidFill>
                <a:highlight>
                  <a:srgbClr val="FFFFFF"/>
                </a:highlight>
                <a:latin typeface="PT Sans"/>
                <a:ea typeface="PT Sans"/>
                <a:cs typeface="PT Sans"/>
                <a:sym typeface="PT Sans"/>
              </a:rPr>
              <a:t> </a:t>
            </a:r>
            <a:endParaRPr sz="1500">
              <a:solidFill>
                <a:srgbClr val="333333"/>
              </a:solidFill>
              <a:highlight>
                <a:srgbClr val="FFFFFF"/>
              </a:highlight>
              <a:latin typeface="PT Sans"/>
              <a:ea typeface="PT Sans"/>
              <a:cs typeface="PT Sans"/>
              <a:sym typeface="PT Sans"/>
            </a:endParaRPr>
          </a:p>
          <a:p>
            <a:pPr marL="0" lvl="0" indent="0" algn="l" rtl="0">
              <a:spcBef>
                <a:spcPts val="1200"/>
              </a:spcBef>
              <a:spcAft>
                <a:spcPts val="0"/>
              </a:spcAft>
              <a:buClr>
                <a:schemeClr val="dk1"/>
              </a:buClr>
              <a:buSzPts val="1100"/>
              <a:buFont typeface="Arial"/>
              <a:buNone/>
            </a:pPr>
            <a:r>
              <a:rPr lang="fi" sz="1500">
                <a:solidFill>
                  <a:srgbClr val="333333"/>
                </a:solidFill>
                <a:highlight>
                  <a:srgbClr val="FFFFFF"/>
                </a:highlight>
                <a:latin typeface="PT Sans"/>
                <a:ea typeface="PT Sans"/>
                <a:cs typeface="PT Sans"/>
                <a:sym typeface="PT Sans"/>
              </a:rPr>
              <a:t>Tuki myönnetään kertaluontoisesti, eli esim. työhuoneen vuokraan ainoastaan tuettavan hankkeen keston ajan.</a:t>
            </a:r>
            <a:endParaRPr sz="1500">
              <a:solidFill>
                <a:schemeClr val="dk1"/>
              </a:solidFill>
            </a:endParaRPr>
          </a:p>
          <a:p>
            <a:pPr marL="0" lvl="0" indent="0" algn="l" rtl="0">
              <a:lnSpc>
                <a:spcPct val="90000"/>
              </a:lnSpc>
              <a:spcBef>
                <a:spcPts val="1200"/>
              </a:spcBef>
              <a:spcAft>
                <a:spcPts val="0"/>
              </a:spcAft>
              <a:buClr>
                <a:schemeClr val="dk1"/>
              </a:buClr>
              <a:buSzPts val="2100"/>
              <a:buNone/>
            </a:pPr>
            <a:r>
              <a:rPr lang="fi" sz="1500">
                <a:solidFill>
                  <a:srgbClr val="333333"/>
                </a:solidFill>
                <a:highlight>
                  <a:srgbClr val="FFFFFF"/>
                </a:highlight>
                <a:latin typeface="PT Sans"/>
                <a:ea typeface="PT Sans"/>
                <a:cs typeface="PT Sans"/>
                <a:sym typeface="PT Sans"/>
              </a:rPr>
              <a:t>Hankintastipendi on suuruudeltaan 500–3000 euroa ja yli 1000 euron stipendeissä on vähintään 20 %:n omavastuu. </a:t>
            </a:r>
            <a:endParaRPr sz="1500">
              <a:solidFill>
                <a:srgbClr val="333333"/>
              </a:solidFill>
              <a:highlight>
                <a:srgbClr val="FFFFFF"/>
              </a:highlight>
              <a:latin typeface="PT Sans"/>
              <a:ea typeface="PT Sans"/>
              <a:cs typeface="PT Sans"/>
              <a:sym typeface="PT Sans"/>
            </a:endParaRPr>
          </a:p>
          <a:p>
            <a:pPr marL="0" lvl="0" indent="0" algn="l" rtl="0">
              <a:lnSpc>
                <a:spcPct val="90000"/>
              </a:lnSpc>
              <a:spcBef>
                <a:spcPts val="1200"/>
              </a:spcBef>
              <a:spcAft>
                <a:spcPts val="0"/>
              </a:spcAft>
              <a:buClr>
                <a:schemeClr val="dk1"/>
              </a:buClr>
              <a:buSzPts val="2100"/>
              <a:buNone/>
            </a:pPr>
            <a:r>
              <a:rPr lang="fi" sz="1500">
                <a:solidFill>
                  <a:srgbClr val="333333"/>
                </a:solidFill>
                <a:highlight>
                  <a:srgbClr val="FFFFFF"/>
                </a:highlight>
                <a:latin typeface="PT Sans"/>
                <a:ea typeface="PT Sans"/>
                <a:cs typeface="PT Sans"/>
                <a:sym typeface="PT Sans"/>
              </a:rPr>
              <a:t>Kirjaa hakemukseen summa, jota haet ja toimikunta huomioi omavastuun myöntöpäätöksessään. </a:t>
            </a:r>
            <a:endParaRPr sz="1500">
              <a:solidFill>
                <a:srgbClr val="333333"/>
              </a:solidFill>
              <a:highlight>
                <a:srgbClr val="FFFFFF"/>
              </a:highlight>
              <a:latin typeface="PT Sans"/>
              <a:ea typeface="PT Sans"/>
              <a:cs typeface="PT Sans"/>
              <a:sym typeface="PT Sans"/>
            </a:endParaRPr>
          </a:p>
          <a:p>
            <a:pPr marL="0" lvl="0" indent="0" algn="l" rtl="0">
              <a:lnSpc>
                <a:spcPct val="90000"/>
              </a:lnSpc>
              <a:spcBef>
                <a:spcPts val="1200"/>
              </a:spcBef>
              <a:spcAft>
                <a:spcPts val="0"/>
              </a:spcAft>
              <a:buClr>
                <a:schemeClr val="dk1"/>
              </a:buClr>
              <a:buSzPts val="2100"/>
              <a:buNone/>
            </a:pPr>
            <a:r>
              <a:rPr lang="fi" sz="1500">
                <a:solidFill>
                  <a:srgbClr val="333333"/>
                </a:solidFill>
                <a:highlight>
                  <a:srgbClr val="FFFFFF"/>
                </a:highlight>
                <a:latin typeface="PT Sans"/>
                <a:ea typeface="PT Sans"/>
                <a:cs typeface="PT Sans"/>
                <a:sym typeface="PT Sans"/>
              </a:rPr>
              <a:t>Erittely kustannuksista vaaditaan hakemuksessa. </a:t>
            </a:r>
            <a:endParaRPr sz="1500">
              <a:solidFill>
                <a:srgbClr val="333333"/>
              </a:solidFill>
              <a:highlight>
                <a:srgbClr val="FFFFFF"/>
              </a:highlight>
              <a:latin typeface="PT Sans"/>
              <a:ea typeface="PT Sans"/>
              <a:cs typeface="PT Sans"/>
              <a:sym typeface="PT Sans"/>
            </a:endParaRPr>
          </a:p>
          <a:p>
            <a:pPr marL="0" lvl="0" indent="0" algn="l" rtl="0">
              <a:lnSpc>
                <a:spcPct val="90000"/>
              </a:lnSpc>
              <a:spcBef>
                <a:spcPts val="1200"/>
              </a:spcBef>
              <a:spcAft>
                <a:spcPts val="1200"/>
              </a:spcAft>
              <a:buClr>
                <a:schemeClr val="dk1"/>
              </a:buClr>
              <a:buSzPts val="2100"/>
              <a:buNone/>
            </a:pPr>
            <a:r>
              <a:rPr lang="fi" sz="1500">
                <a:solidFill>
                  <a:srgbClr val="333333"/>
                </a:solidFill>
                <a:highlight>
                  <a:srgbClr val="FFFFFF"/>
                </a:highlight>
                <a:latin typeface="PT Sans"/>
                <a:ea typeface="PT Sans"/>
                <a:cs typeface="PT Sans"/>
                <a:sym typeface="PT Sans"/>
              </a:rPr>
              <a:t>Laadi budjetti mahdollisimman realistiseksi ja huomioi, että hankintakohteen </a:t>
            </a:r>
            <a:br>
              <a:rPr lang="fi" sz="1500">
                <a:solidFill>
                  <a:srgbClr val="333333"/>
                </a:solidFill>
                <a:highlight>
                  <a:srgbClr val="FFFFFF"/>
                </a:highlight>
                <a:latin typeface="PT Sans"/>
                <a:ea typeface="PT Sans"/>
                <a:cs typeface="PT Sans"/>
                <a:sym typeface="PT Sans"/>
              </a:rPr>
            </a:br>
            <a:r>
              <a:rPr lang="fi" sz="1500">
                <a:solidFill>
                  <a:srgbClr val="333333"/>
                </a:solidFill>
                <a:highlight>
                  <a:srgbClr val="FFFFFF"/>
                </a:highlight>
                <a:latin typeface="PT Sans"/>
                <a:ea typeface="PT Sans"/>
                <a:cs typeface="PT Sans"/>
                <a:sym typeface="PT Sans"/>
              </a:rPr>
              <a:t>tulee olla kohtuuhintainen!</a:t>
            </a:r>
            <a:endParaRPr sz="1500">
              <a:solidFill>
                <a:srgbClr val="333333"/>
              </a:solidFill>
              <a:highlight>
                <a:srgbClr val="FFFFFF"/>
              </a:highlight>
              <a:latin typeface="PT Sans"/>
              <a:ea typeface="PT Sans"/>
              <a:cs typeface="PT Sans"/>
              <a:sym typeface="PT Sans"/>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sp>
        <p:nvSpPr>
          <p:cNvPr id="106" name="Google Shape;106;p21"/>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p>
            <a:pPr marL="0" lvl="0" indent="0" algn="l" rtl="0">
              <a:lnSpc>
                <a:spcPct val="90000"/>
              </a:lnSpc>
              <a:spcBef>
                <a:spcPts val="0"/>
              </a:spcBef>
              <a:spcAft>
                <a:spcPts val="0"/>
              </a:spcAft>
              <a:buClr>
                <a:schemeClr val="dk1"/>
              </a:buClr>
              <a:buSzPts val="3300"/>
              <a:buFont typeface="Calibri"/>
              <a:buNone/>
            </a:pPr>
            <a:r>
              <a:rPr lang="fi">
                <a:latin typeface="Calibri"/>
                <a:ea typeface="Calibri"/>
                <a:cs typeface="Calibri"/>
                <a:sym typeface="Calibri"/>
              </a:rPr>
              <a:t>Työskentelystipendi</a:t>
            </a:r>
            <a:endParaRPr/>
          </a:p>
        </p:txBody>
      </p:sp>
      <p:pic>
        <p:nvPicPr>
          <p:cNvPr id="107" name="Google Shape;107;p21" descr="Kuva, joka sisältää kohteen teksti&#10;&#10;Kuvaus luotu automaattisesti"/>
          <p:cNvPicPr preferRelativeResize="0"/>
          <p:nvPr/>
        </p:nvPicPr>
        <p:blipFill rotWithShape="1">
          <a:blip r:embed="rId3">
            <a:alphaModFix/>
          </a:blip>
          <a:srcRect/>
          <a:stretch/>
        </p:blipFill>
        <p:spPr>
          <a:xfrm>
            <a:off x="7250987" y="4237282"/>
            <a:ext cx="1755770" cy="794486"/>
          </a:xfrm>
          <a:prstGeom prst="rect">
            <a:avLst/>
          </a:prstGeom>
          <a:noFill/>
          <a:ln>
            <a:noFill/>
          </a:ln>
        </p:spPr>
      </p:pic>
      <p:sp>
        <p:nvSpPr>
          <p:cNvPr id="108" name="Google Shape;108;p21"/>
          <p:cNvSpPr txBox="1">
            <a:spLocks noGrp="1"/>
          </p:cNvSpPr>
          <p:nvPr>
            <p:ph type="body" idx="1"/>
          </p:nvPr>
        </p:nvSpPr>
        <p:spPr>
          <a:xfrm>
            <a:off x="628650" y="1054725"/>
            <a:ext cx="7701000" cy="3578100"/>
          </a:xfrm>
          <a:prstGeom prst="rect">
            <a:avLst/>
          </a:prstGeom>
          <a:noFill/>
          <a:ln>
            <a:noFill/>
          </a:ln>
        </p:spPr>
        <p:txBody>
          <a:bodyPr spcFirstLastPara="1" wrap="square" lIns="68575" tIns="34275" rIns="68575" bIns="34275" anchor="t" anchorCtr="0">
            <a:noAutofit/>
          </a:bodyPr>
          <a:lstStyle/>
          <a:p>
            <a:pPr marL="0" lvl="0" indent="0" algn="l" rtl="0">
              <a:spcBef>
                <a:spcPts val="800"/>
              </a:spcBef>
              <a:spcAft>
                <a:spcPts val="0"/>
              </a:spcAft>
              <a:buClr>
                <a:schemeClr val="dk1"/>
              </a:buClr>
              <a:buSzPts val="1100"/>
              <a:buNone/>
            </a:pPr>
            <a:r>
              <a:rPr lang="fi">
                <a:solidFill>
                  <a:srgbClr val="333333"/>
                </a:solidFill>
                <a:highlight>
                  <a:srgbClr val="FFFFFF"/>
                </a:highlight>
                <a:latin typeface="PT Sans"/>
                <a:ea typeface="PT Sans"/>
                <a:cs typeface="PT Sans"/>
                <a:sym typeface="PT Sans"/>
              </a:rPr>
              <a:t>Stipendi on tarkoitettu luovaan työhön säveltäjänä, sanoittajana ja/tai sovittajana. </a:t>
            </a:r>
            <a:endParaRPr>
              <a:solidFill>
                <a:srgbClr val="333333"/>
              </a:solidFill>
              <a:highlight>
                <a:srgbClr val="FFFFFF"/>
              </a:highlight>
              <a:latin typeface="PT Sans"/>
              <a:ea typeface="PT Sans"/>
              <a:cs typeface="PT Sans"/>
              <a:sym typeface="PT Sans"/>
            </a:endParaRPr>
          </a:p>
          <a:p>
            <a:pPr marL="0" lvl="0" indent="0" algn="l" rtl="0">
              <a:spcBef>
                <a:spcPts val="1200"/>
              </a:spcBef>
              <a:spcAft>
                <a:spcPts val="0"/>
              </a:spcAft>
              <a:buClr>
                <a:schemeClr val="dk1"/>
              </a:buClr>
              <a:buSzPts val="1100"/>
              <a:buNone/>
            </a:pPr>
            <a:r>
              <a:rPr lang="fi">
                <a:solidFill>
                  <a:srgbClr val="333333"/>
                </a:solidFill>
                <a:highlight>
                  <a:srgbClr val="FFFFFF"/>
                </a:highlight>
                <a:latin typeface="PT Sans"/>
                <a:ea typeface="PT Sans"/>
                <a:cs typeface="PT Sans"/>
                <a:sym typeface="PT Sans"/>
              </a:rPr>
              <a:t>Stipendiä voi hakea myös tilaustöihin. Esim. sovittaja voi hakea stipendiä sovitustilaustyöhön. Tilaajan allekirjoittama aiesopimus tai tilaussopimus suositellaan liitettäväksi hakemukseen. </a:t>
            </a:r>
            <a:endParaRPr>
              <a:solidFill>
                <a:srgbClr val="333333"/>
              </a:solidFill>
              <a:highlight>
                <a:srgbClr val="FFFFFF"/>
              </a:highlight>
              <a:latin typeface="PT Sans"/>
              <a:ea typeface="PT Sans"/>
              <a:cs typeface="PT Sans"/>
              <a:sym typeface="PT Sans"/>
            </a:endParaRPr>
          </a:p>
          <a:p>
            <a:pPr marL="0" lvl="0" indent="0" algn="l" rtl="0">
              <a:spcBef>
                <a:spcPts val="1200"/>
              </a:spcBef>
              <a:spcAft>
                <a:spcPts val="0"/>
              </a:spcAft>
              <a:buClr>
                <a:schemeClr val="dk1"/>
              </a:buClr>
              <a:buSzPts val="1100"/>
              <a:buFont typeface="Arial"/>
              <a:buNone/>
            </a:pPr>
            <a:r>
              <a:rPr lang="fi">
                <a:solidFill>
                  <a:srgbClr val="333333"/>
                </a:solidFill>
                <a:highlight>
                  <a:srgbClr val="FFFFFF"/>
                </a:highlight>
                <a:latin typeface="PT Sans"/>
                <a:ea typeface="PT Sans"/>
                <a:cs typeface="PT Sans"/>
                <a:sym typeface="PT Sans"/>
              </a:rPr>
              <a:t>Työskentelystipendi on tarkoitettu luovan työn tukemiseen, eli teosten tekemiseen, ei niiden esittämiseen.</a:t>
            </a:r>
            <a:endParaRPr>
              <a:solidFill>
                <a:schemeClr val="dk1"/>
              </a:solidFill>
            </a:endParaRPr>
          </a:p>
          <a:p>
            <a:pPr marL="0" lvl="0" indent="0" algn="l" rtl="0">
              <a:lnSpc>
                <a:spcPct val="90000"/>
              </a:lnSpc>
              <a:spcBef>
                <a:spcPts val="1200"/>
              </a:spcBef>
              <a:spcAft>
                <a:spcPts val="1200"/>
              </a:spcAft>
              <a:buClr>
                <a:schemeClr val="dk1"/>
              </a:buClr>
              <a:buSzPts val="2100"/>
              <a:buNone/>
            </a:pPr>
            <a:r>
              <a:rPr lang="fi">
                <a:solidFill>
                  <a:srgbClr val="333333"/>
                </a:solidFill>
                <a:highlight>
                  <a:srgbClr val="FFFFFF"/>
                </a:highlight>
                <a:latin typeface="PT Sans"/>
                <a:ea typeface="PT Sans"/>
                <a:cs typeface="PT Sans"/>
                <a:sym typeface="PT Sans"/>
              </a:rPr>
              <a:t>Työskentelystipendi on suuruudeltaan 1000–3000 euroa. Talousarvioon riittää esim. “Elinkustannuksiin 2 kk työskentelyjakson aikana. “</a:t>
            </a:r>
            <a:endParaRPr>
              <a:solidFill>
                <a:srgbClr val="333333"/>
              </a:solidFill>
              <a:highlight>
                <a:srgbClr val="FFFFFF"/>
              </a:highlight>
              <a:latin typeface="PT Sans"/>
              <a:ea typeface="PT Sans"/>
              <a:cs typeface="PT Sans"/>
              <a:sym typeface="PT Sans"/>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Google Shape;113;p22"/>
          <p:cNvSpPr txBox="1">
            <a:spLocks noGrp="1"/>
          </p:cNvSpPr>
          <p:nvPr>
            <p:ph type="title"/>
          </p:nvPr>
        </p:nvSpPr>
        <p:spPr>
          <a:xfrm>
            <a:off x="628650" y="235475"/>
            <a:ext cx="7916100" cy="492900"/>
          </a:xfrm>
          <a:prstGeom prst="rect">
            <a:avLst/>
          </a:prstGeom>
          <a:noFill/>
          <a:ln>
            <a:noFill/>
          </a:ln>
        </p:spPr>
        <p:txBody>
          <a:bodyPr spcFirstLastPara="1" wrap="square" lIns="68575" tIns="34275" rIns="68575" bIns="34275" anchor="ctr" anchorCtr="0">
            <a:normAutofit fontScale="90000"/>
          </a:bodyPr>
          <a:lstStyle/>
          <a:p>
            <a:pPr marL="0" lvl="0" indent="0" algn="l" rtl="0">
              <a:lnSpc>
                <a:spcPct val="110000"/>
              </a:lnSpc>
              <a:spcBef>
                <a:spcPts val="800"/>
              </a:spcBef>
              <a:spcAft>
                <a:spcPts val="0"/>
              </a:spcAft>
              <a:buClr>
                <a:schemeClr val="dk1"/>
              </a:buClr>
              <a:buSzPct val="39285"/>
              <a:buFont typeface="Arial"/>
              <a:buNone/>
            </a:pPr>
            <a:endParaRPr>
              <a:latin typeface="Calibri"/>
              <a:ea typeface="Calibri"/>
              <a:cs typeface="Calibri"/>
              <a:sym typeface="Calibri"/>
            </a:endParaRPr>
          </a:p>
          <a:p>
            <a:pPr marL="0" lvl="0" indent="0" algn="l" rtl="0">
              <a:lnSpc>
                <a:spcPct val="110000"/>
              </a:lnSpc>
              <a:spcBef>
                <a:spcPts val="800"/>
              </a:spcBef>
              <a:spcAft>
                <a:spcPts val="0"/>
              </a:spcAft>
              <a:buClr>
                <a:schemeClr val="dk1"/>
              </a:buClr>
              <a:buSzPct val="39285"/>
              <a:buFont typeface="Arial"/>
              <a:buNone/>
            </a:pPr>
            <a:r>
              <a:rPr lang="fi">
                <a:latin typeface="Calibri"/>
                <a:ea typeface="Calibri"/>
                <a:cs typeface="Calibri"/>
                <a:sym typeface="Calibri"/>
              </a:rPr>
              <a:t>Luterilaisen seurakuntamusiikin sanoittamisen stipendi</a:t>
            </a:r>
            <a:endParaRPr>
              <a:latin typeface="Calibri"/>
              <a:ea typeface="Calibri"/>
              <a:cs typeface="Calibri"/>
              <a:sym typeface="Calibri"/>
            </a:endParaRPr>
          </a:p>
          <a:p>
            <a:pPr marL="0" lvl="0" indent="0" algn="l" rtl="0">
              <a:lnSpc>
                <a:spcPct val="90000"/>
              </a:lnSpc>
              <a:spcBef>
                <a:spcPts val="800"/>
              </a:spcBef>
              <a:spcAft>
                <a:spcPts val="0"/>
              </a:spcAft>
              <a:buClr>
                <a:schemeClr val="dk1"/>
              </a:buClr>
              <a:buSzPct val="117857"/>
              <a:buFont typeface="Calibri"/>
              <a:buNone/>
            </a:pPr>
            <a:endParaRPr>
              <a:latin typeface="Calibri"/>
              <a:ea typeface="Calibri"/>
              <a:cs typeface="Calibri"/>
              <a:sym typeface="Calibri"/>
            </a:endParaRPr>
          </a:p>
        </p:txBody>
      </p:sp>
      <p:pic>
        <p:nvPicPr>
          <p:cNvPr id="114" name="Google Shape;114;p22" descr="Kuva, joka sisältää kohteen teksti&#10;&#10;Kuvaus luotu automaattisesti"/>
          <p:cNvPicPr preferRelativeResize="0"/>
          <p:nvPr/>
        </p:nvPicPr>
        <p:blipFill rotWithShape="1">
          <a:blip r:embed="rId3">
            <a:alphaModFix/>
          </a:blip>
          <a:srcRect/>
          <a:stretch/>
        </p:blipFill>
        <p:spPr>
          <a:xfrm>
            <a:off x="7250987" y="4237282"/>
            <a:ext cx="1755770" cy="794486"/>
          </a:xfrm>
          <a:prstGeom prst="rect">
            <a:avLst/>
          </a:prstGeom>
          <a:noFill/>
          <a:ln>
            <a:noFill/>
          </a:ln>
        </p:spPr>
      </p:pic>
      <p:sp>
        <p:nvSpPr>
          <p:cNvPr id="115" name="Google Shape;115;p22"/>
          <p:cNvSpPr txBox="1">
            <a:spLocks noGrp="1"/>
          </p:cNvSpPr>
          <p:nvPr>
            <p:ph type="body" idx="1"/>
          </p:nvPr>
        </p:nvSpPr>
        <p:spPr>
          <a:xfrm>
            <a:off x="628650" y="728375"/>
            <a:ext cx="7701000" cy="3782700"/>
          </a:xfrm>
          <a:prstGeom prst="rect">
            <a:avLst/>
          </a:prstGeom>
          <a:noFill/>
          <a:ln>
            <a:noFill/>
          </a:ln>
        </p:spPr>
        <p:txBody>
          <a:bodyPr spcFirstLastPara="1" wrap="square" lIns="68575" tIns="34275" rIns="68575" bIns="34275" anchor="t" anchorCtr="0">
            <a:noAutofit/>
          </a:bodyPr>
          <a:lstStyle/>
          <a:p>
            <a:pPr marL="0" lvl="0" indent="0" algn="l" rtl="0">
              <a:spcBef>
                <a:spcPts val="800"/>
              </a:spcBef>
              <a:spcAft>
                <a:spcPts val="0"/>
              </a:spcAft>
              <a:buClr>
                <a:schemeClr val="dk1"/>
              </a:buClr>
              <a:buSzPts val="1100"/>
              <a:buFont typeface="Arial"/>
              <a:buNone/>
            </a:pPr>
            <a:r>
              <a:rPr lang="fi">
                <a:solidFill>
                  <a:srgbClr val="333333"/>
                </a:solidFill>
                <a:highlight>
                  <a:srgbClr val="FFFFFF"/>
                </a:highlight>
                <a:latin typeface="PT Sans"/>
                <a:ea typeface="PT Sans"/>
                <a:cs typeface="PT Sans"/>
                <a:sym typeface="PT Sans"/>
              </a:rPr>
              <a:t>Stipendi on tarkoitettu luterilaisen seurakuntamusiikin sanoittajien luovaan taiteelliseen työskentelyyn, luovaan työskentelyyn residenssissä, verkostojen vahvistamiseen, täydennyskoulutukseen, ammatilliseen pätevöitymiseen tai sanoittamista edistävään hankintaan.</a:t>
            </a:r>
            <a:endParaRPr>
              <a:solidFill>
                <a:srgbClr val="333333"/>
              </a:solidFill>
              <a:highlight>
                <a:srgbClr val="FFFFFF"/>
              </a:highlight>
              <a:latin typeface="PT Sans"/>
              <a:ea typeface="PT Sans"/>
              <a:cs typeface="PT Sans"/>
              <a:sym typeface="PT Sans"/>
            </a:endParaRPr>
          </a:p>
          <a:p>
            <a:pPr marL="0" lvl="0" indent="0" algn="l" rtl="0">
              <a:lnSpc>
                <a:spcPct val="90000"/>
              </a:lnSpc>
              <a:spcBef>
                <a:spcPts val="1200"/>
              </a:spcBef>
              <a:spcAft>
                <a:spcPts val="0"/>
              </a:spcAft>
              <a:buClr>
                <a:schemeClr val="dk1"/>
              </a:buClr>
              <a:buSzPts val="2100"/>
              <a:buNone/>
            </a:pPr>
            <a:r>
              <a:rPr lang="fi">
                <a:solidFill>
                  <a:srgbClr val="333333"/>
                </a:solidFill>
                <a:highlight>
                  <a:srgbClr val="FFFFFF"/>
                </a:highlight>
                <a:latin typeface="PT Sans"/>
                <a:ea typeface="PT Sans"/>
                <a:cs typeface="PT Sans"/>
                <a:sym typeface="PT Sans"/>
              </a:rPr>
              <a:t>Luterilaisen seurakuntamusiikin sanoittamisen stipendiluokan sanoituksella tarkoitetaan tässä sanoitusta, joka on osa ensisijaisesti evankelis-luterilaisissa seurakunnissa käytettäväksi tarkoitettua musiikkia.</a:t>
            </a:r>
            <a:endParaRPr>
              <a:solidFill>
                <a:srgbClr val="333333"/>
              </a:solidFill>
              <a:highlight>
                <a:srgbClr val="FFFFFF"/>
              </a:highlight>
              <a:latin typeface="PT Sans"/>
              <a:ea typeface="PT Sans"/>
              <a:cs typeface="PT Sans"/>
              <a:sym typeface="PT Sans"/>
            </a:endParaRPr>
          </a:p>
          <a:p>
            <a:pPr marL="0" lvl="0" indent="0" algn="l" rtl="0">
              <a:lnSpc>
                <a:spcPct val="100000"/>
              </a:lnSpc>
              <a:spcBef>
                <a:spcPts val="1200"/>
              </a:spcBef>
              <a:spcAft>
                <a:spcPts val="0"/>
              </a:spcAft>
              <a:buNone/>
            </a:pPr>
            <a:r>
              <a:rPr lang="fi">
                <a:solidFill>
                  <a:srgbClr val="333333"/>
                </a:solidFill>
                <a:highlight>
                  <a:srgbClr val="FFFFFF"/>
                </a:highlight>
                <a:latin typeface="PT Sans"/>
                <a:ea typeface="PT Sans"/>
                <a:cs typeface="PT Sans"/>
                <a:sym typeface="PT Sans"/>
              </a:rPr>
              <a:t>Luterilaisen seurakuntamusiikin sanoittamisen stipendiluokan stipendeinä jaettavat varat ovat peräisin Kopioston ja Kirkkohallituksen yhteisesti toteuttamasta lisensoinnin pilottihankkeesta, jossa virsien sanoituksia liitettiin pääasiassa jumalanpalveluksista tehtyihin videoihin. Stipendejä jaetaan tässä väliaikaisessa luokassa niin kauan, kunnes pilotista kertyneet varat on kokonaan jaettu.</a:t>
            </a:r>
            <a:endParaRPr sz="1100">
              <a:solidFill>
                <a:srgbClr val="2B4651"/>
              </a:solidFill>
              <a:latin typeface="Montserrat"/>
              <a:ea typeface="Montserrat"/>
              <a:cs typeface="Montserrat"/>
              <a:sym typeface="Montserrat"/>
            </a:endParaRPr>
          </a:p>
          <a:p>
            <a:pPr marL="0" lvl="0" indent="0" algn="l" rtl="0">
              <a:lnSpc>
                <a:spcPct val="90000"/>
              </a:lnSpc>
              <a:spcBef>
                <a:spcPts val="1200"/>
              </a:spcBef>
              <a:spcAft>
                <a:spcPts val="1200"/>
              </a:spcAft>
              <a:buClr>
                <a:schemeClr val="dk1"/>
              </a:buClr>
              <a:buSzPts val="2100"/>
              <a:buNone/>
            </a:pPr>
            <a:endParaRPr>
              <a:solidFill>
                <a:srgbClr val="333333"/>
              </a:solidFill>
              <a:highlight>
                <a:srgbClr val="FFFFFF"/>
              </a:highlight>
              <a:latin typeface="PT Sans"/>
              <a:ea typeface="PT Sans"/>
              <a:cs typeface="PT Sans"/>
              <a:sym typeface="PT Sans"/>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p:nvSpPr>
          <p:cNvPr id="120" name="Google Shape;120;p23"/>
          <p:cNvSpPr txBox="1">
            <a:spLocks noGrp="1"/>
          </p:cNvSpPr>
          <p:nvPr>
            <p:ph type="title"/>
          </p:nvPr>
        </p:nvSpPr>
        <p:spPr>
          <a:xfrm>
            <a:off x="628650" y="235475"/>
            <a:ext cx="7916100" cy="492900"/>
          </a:xfrm>
          <a:prstGeom prst="rect">
            <a:avLst/>
          </a:prstGeom>
          <a:noFill/>
          <a:ln>
            <a:noFill/>
          </a:ln>
        </p:spPr>
        <p:txBody>
          <a:bodyPr spcFirstLastPara="1" wrap="square" lIns="68575" tIns="34275" rIns="68575" bIns="34275" anchor="ctr" anchorCtr="0">
            <a:normAutofit fontScale="90000"/>
          </a:bodyPr>
          <a:lstStyle/>
          <a:p>
            <a:pPr marL="0" lvl="0" indent="0" algn="l" rtl="0">
              <a:lnSpc>
                <a:spcPct val="110000"/>
              </a:lnSpc>
              <a:spcBef>
                <a:spcPts val="800"/>
              </a:spcBef>
              <a:spcAft>
                <a:spcPts val="0"/>
              </a:spcAft>
              <a:buClr>
                <a:schemeClr val="dk1"/>
              </a:buClr>
              <a:buSzPct val="39285"/>
              <a:buFont typeface="Arial"/>
              <a:buNone/>
            </a:pPr>
            <a:endParaRPr>
              <a:latin typeface="Calibri"/>
              <a:ea typeface="Calibri"/>
              <a:cs typeface="Calibri"/>
              <a:sym typeface="Calibri"/>
            </a:endParaRPr>
          </a:p>
          <a:p>
            <a:pPr marL="0" lvl="0" indent="0" algn="l" rtl="0">
              <a:lnSpc>
                <a:spcPct val="110000"/>
              </a:lnSpc>
              <a:spcBef>
                <a:spcPts val="800"/>
              </a:spcBef>
              <a:spcAft>
                <a:spcPts val="0"/>
              </a:spcAft>
              <a:buClr>
                <a:schemeClr val="dk1"/>
              </a:buClr>
              <a:buSzPct val="39285"/>
              <a:buFont typeface="Arial"/>
              <a:buNone/>
            </a:pPr>
            <a:r>
              <a:rPr lang="fi">
                <a:latin typeface="Calibri"/>
                <a:ea typeface="Calibri"/>
                <a:cs typeface="Calibri"/>
                <a:sym typeface="Calibri"/>
              </a:rPr>
              <a:t>YLEISTÄ</a:t>
            </a:r>
            <a:endParaRPr>
              <a:latin typeface="Calibri"/>
              <a:ea typeface="Calibri"/>
              <a:cs typeface="Calibri"/>
              <a:sym typeface="Calibri"/>
            </a:endParaRPr>
          </a:p>
          <a:p>
            <a:pPr marL="0" lvl="0" indent="0" algn="l" rtl="0">
              <a:lnSpc>
                <a:spcPct val="90000"/>
              </a:lnSpc>
              <a:spcBef>
                <a:spcPts val="800"/>
              </a:spcBef>
              <a:spcAft>
                <a:spcPts val="0"/>
              </a:spcAft>
              <a:buClr>
                <a:schemeClr val="dk1"/>
              </a:buClr>
              <a:buSzPct val="117857"/>
              <a:buFont typeface="Calibri"/>
              <a:buNone/>
            </a:pPr>
            <a:endParaRPr>
              <a:latin typeface="Calibri"/>
              <a:ea typeface="Calibri"/>
              <a:cs typeface="Calibri"/>
              <a:sym typeface="Calibri"/>
            </a:endParaRPr>
          </a:p>
        </p:txBody>
      </p:sp>
      <p:pic>
        <p:nvPicPr>
          <p:cNvPr id="121" name="Google Shape;121;p23" descr="Kuva, joka sisältää kohteen teksti&#10;&#10;Kuvaus luotu automaattisesti"/>
          <p:cNvPicPr preferRelativeResize="0"/>
          <p:nvPr/>
        </p:nvPicPr>
        <p:blipFill rotWithShape="1">
          <a:blip r:embed="rId3">
            <a:alphaModFix/>
          </a:blip>
          <a:srcRect/>
          <a:stretch/>
        </p:blipFill>
        <p:spPr>
          <a:xfrm>
            <a:off x="7298962" y="4157107"/>
            <a:ext cx="1755770" cy="794486"/>
          </a:xfrm>
          <a:prstGeom prst="rect">
            <a:avLst/>
          </a:prstGeom>
          <a:noFill/>
          <a:ln>
            <a:noFill/>
          </a:ln>
        </p:spPr>
      </p:pic>
      <p:sp>
        <p:nvSpPr>
          <p:cNvPr id="122" name="Google Shape;122;p23"/>
          <p:cNvSpPr txBox="1">
            <a:spLocks noGrp="1"/>
          </p:cNvSpPr>
          <p:nvPr>
            <p:ph type="body" idx="1"/>
          </p:nvPr>
        </p:nvSpPr>
        <p:spPr>
          <a:xfrm>
            <a:off x="676625" y="817850"/>
            <a:ext cx="7701000" cy="3734700"/>
          </a:xfrm>
          <a:prstGeom prst="rect">
            <a:avLst/>
          </a:prstGeom>
          <a:noFill/>
          <a:ln>
            <a:noFill/>
          </a:ln>
        </p:spPr>
        <p:txBody>
          <a:bodyPr spcFirstLastPara="1" wrap="square" lIns="68575" tIns="34275" rIns="68575" bIns="34275" anchor="t" anchorCtr="0">
            <a:noAutofit/>
          </a:bodyPr>
          <a:lstStyle/>
          <a:p>
            <a:pPr marL="457200" lvl="0" indent="-342900" algn="l" rtl="0">
              <a:lnSpc>
                <a:spcPct val="115000"/>
              </a:lnSpc>
              <a:spcBef>
                <a:spcPts val="1200"/>
              </a:spcBef>
              <a:spcAft>
                <a:spcPts val="0"/>
              </a:spcAft>
              <a:buClr>
                <a:srgbClr val="2B4651"/>
              </a:buClr>
              <a:buSzPts val="1800"/>
              <a:buFont typeface="Montserrat"/>
              <a:buChar char="●"/>
            </a:pPr>
            <a:r>
              <a:rPr lang="fi">
                <a:solidFill>
                  <a:srgbClr val="333333"/>
                </a:solidFill>
                <a:highlight>
                  <a:srgbClr val="FFFFFF"/>
                </a:highlight>
                <a:latin typeface="PT Sans"/>
                <a:ea typeface="PT Sans"/>
                <a:cs typeface="PT Sans"/>
                <a:sym typeface="PT Sans"/>
              </a:rPr>
              <a:t>Haku tapahtuu sivustolla </a:t>
            </a:r>
            <a:r>
              <a:rPr lang="fi">
                <a:solidFill>
                  <a:srgbClr val="333333"/>
                </a:solidFill>
                <a:highlight>
                  <a:srgbClr val="FFFFFF"/>
                </a:highlight>
                <a:uFill>
                  <a:noFill/>
                </a:uFill>
                <a:latin typeface="PT Sans"/>
                <a:ea typeface="PT Sans"/>
                <a:cs typeface="PT Sans"/>
                <a:sym typeface="PT Sans"/>
                <a:hlinkClick r:id="rId4">
                  <a:extLst>
                    <a:ext uri="{A12FA001-AC4F-418D-AE19-62706E023703}">
                      <ahyp:hlinkClr xmlns:ahyp="http://schemas.microsoft.com/office/drawing/2018/hyperlinkcolor" val="tx"/>
                    </a:ext>
                  </a:extLst>
                </a:hlinkClick>
              </a:rPr>
              <a:t>www.klaavi.fi</a:t>
            </a:r>
            <a:r>
              <a:rPr lang="fi">
                <a:solidFill>
                  <a:srgbClr val="333333"/>
                </a:solidFill>
                <a:highlight>
                  <a:srgbClr val="FFFFFF"/>
                </a:highlight>
                <a:latin typeface="PT Sans"/>
                <a:ea typeface="PT Sans"/>
                <a:cs typeface="PT Sans"/>
                <a:sym typeface="PT Sans"/>
              </a:rPr>
              <a:t>. kaksi kertaa vuodessa helmi- ja elokuussa. </a:t>
            </a:r>
            <a:endParaRPr>
              <a:solidFill>
                <a:srgbClr val="333333"/>
              </a:solidFill>
              <a:highlight>
                <a:srgbClr val="FFFFFF"/>
              </a:highlight>
              <a:latin typeface="PT Sans"/>
              <a:ea typeface="PT Sans"/>
              <a:cs typeface="PT Sans"/>
              <a:sym typeface="PT Sans"/>
            </a:endParaRPr>
          </a:p>
          <a:p>
            <a:pPr marL="457200" lvl="0" indent="-342900" algn="l" rtl="0">
              <a:lnSpc>
                <a:spcPct val="115000"/>
              </a:lnSpc>
              <a:spcBef>
                <a:spcPts val="0"/>
              </a:spcBef>
              <a:spcAft>
                <a:spcPts val="0"/>
              </a:spcAft>
              <a:buClr>
                <a:srgbClr val="2B4651"/>
              </a:buClr>
              <a:buSzPts val="1800"/>
              <a:buFont typeface="Montserrat"/>
              <a:buChar char="●"/>
            </a:pPr>
            <a:r>
              <a:rPr lang="fi">
                <a:solidFill>
                  <a:srgbClr val="333333"/>
                </a:solidFill>
                <a:highlight>
                  <a:srgbClr val="FFFFFF"/>
                </a:highlight>
                <a:latin typeface="PT Sans"/>
                <a:ea typeface="PT Sans"/>
                <a:cs typeface="PT Sans"/>
                <a:sym typeface="PT Sans"/>
              </a:rPr>
              <a:t>Voit hakea eri stipendiluokista stipendiä samalla hakukierroksella.</a:t>
            </a:r>
            <a:endParaRPr>
              <a:solidFill>
                <a:srgbClr val="333333"/>
              </a:solidFill>
              <a:highlight>
                <a:srgbClr val="FFFFFF"/>
              </a:highlight>
              <a:latin typeface="PT Sans"/>
              <a:ea typeface="PT Sans"/>
              <a:cs typeface="PT Sans"/>
              <a:sym typeface="PT Sans"/>
            </a:endParaRPr>
          </a:p>
          <a:p>
            <a:pPr marL="457200" lvl="0" indent="-342900" algn="l" rtl="0">
              <a:lnSpc>
                <a:spcPct val="115000"/>
              </a:lnSpc>
              <a:spcBef>
                <a:spcPts val="0"/>
              </a:spcBef>
              <a:spcAft>
                <a:spcPts val="0"/>
              </a:spcAft>
              <a:buClr>
                <a:srgbClr val="2B4651"/>
              </a:buClr>
              <a:buSzPts val="1800"/>
              <a:buFont typeface="Montserrat"/>
              <a:buChar char="●"/>
            </a:pPr>
            <a:r>
              <a:rPr lang="fi">
                <a:solidFill>
                  <a:srgbClr val="333333"/>
                </a:solidFill>
                <a:highlight>
                  <a:srgbClr val="FFFFFF"/>
                </a:highlight>
                <a:latin typeface="PT Sans"/>
                <a:ea typeface="PT Sans"/>
                <a:cs typeface="PT Sans"/>
                <a:sym typeface="PT Sans"/>
              </a:rPr>
              <a:t>Haku päättyy viimeisenä jättöpäivänä kello 23.59</a:t>
            </a:r>
            <a:endParaRPr>
              <a:solidFill>
                <a:srgbClr val="333333"/>
              </a:solidFill>
              <a:highlight>
                <a:srgbClr val="FFFFFF"/>
              </a:highlight>
              <a:latin typeface="PT Sans"/>
              <a:ea typeface="PT Sans"/>
              <a:cs typeface="PT Sans"/>
              <a:sym typeface="PT Sans"/>
            </a:endParaRPr>
          </a:p>
          <a:p>
            <a:pPr marL="457200" lvl="0" indent="-342900" algn="l" rtl="0">
              <a:lnSpc>
                <a:spcPct val="115000"/>
              </a:lnSpc>
              <a:spcBef>
                <a:spcPts val="0"/>
              </a:spcBef>
              <a:spcAft>
                <a:spcPts val="0"/>
              </a:spcAft>
              <a:buClr>
                <a:srgbClr val="2B4651"/>
              </a:buClr>
              <a:buSzPts val="1800"/>
              <a:buFont typeface="Montserrat"/>
              <a:buChar char="●"/>
            </a:pPr>
            <a:r>
              <a:rPr lang="fi">
                <a:solidFill>
                  <a:srgbClr val="333333"/>
                </a:solidFill>
                <a:highlight>
                  <a:srgbClr val="FFFFFF"/>
                </a:highlight>
                <a:latin typeface="PT Sans"/>
                <a:ea typeface="PT Sans"/>
                <a:cs typeface="PT Sans"/>
                <a:sym typeface="PT Sans"/>
              </a:rPr>
              <a:t>Stipendit ovat henkilökohtaisia. Jos kyseessä on työryhmä (esim. bändi), hakee jokainen ryhmän jäsen itse.</a:t>
            </a:r>
            <a:endParaRPr>
              <a:solidFill>
                <a:srgbClr val="333333"/>
              </a:solidFill>
              <a:highlight>
                <a:srgbClr val="FFFFFF"/>
              </a:highlight>
              <a:latin typeface="PT Sans"/>
              <a:ea typeface="PT Sans"/>
              <a:cs typeface="PT Sans"/>
              <a:sym typeface="PT Sans"/>
            </a:endParaRPr>
          </a:p>
          <a:p>
            <a:pPr marL="457200" lvl="0" indent="-342900" algn="l" rtl="0">
              <a:lnSpc>
                <a:spcPct val="115000"/>
              </a:lnSpc>
              <a:spcBef>
                <a:spcPts val="0"/>
              </a:spcBef>
              <a:spcAft>
                <a:spcPts val="0"/>
              </a:spcAft>
              <a:buClr>
                <a:srgbClr val="2B4651"/>
              </a:buClr>
              <a:buSzPts val="1800"/>
              <a:buFont typeface="Montserrat"/>
              <a:buChar char="●"/>
            </a:pPr>
            <a:r>
              <a:rPr lang="fi">
                <a:solidFill>
                  <a:srgbClr val="333333"/>
                </a:solidFill>
                <a:highlight>
                  <a:srgbClr val="FFFFFF"/>
                </a:highlight>
                <a:latin typeface="PT Sans"/>
                <a:ea typeface="PT Sans"/>
                <a:cs typeface="PT Sans"/>
                <a:sym typeface="PT Sans"/>
              </a:rPr>
              <a:t>Stipendiä ei myönnetä hakijalle, jolla on vuoden tai yli vuoden mittainen taiteilija- tai työskentelyapuraha, eikä hakijalle joka on saanut Musiikintekijöiden rahaston stipendin kahden edellisen hakukierroksen aikana. Esimerkki: Jos hakija on saanut 1/2024 kierroksella stipendin, voi hän saada stipendin seuraavan kerran vasta kierroksella 2/2025.</a:t>
            </a:r>
            <a:endParaRPr sz="2100">
              <a:solidFill>
                <a:srgbClr val="333333"/>
              </a:solidFill>
              <a:highlight>
                <a:srgbClr val="FFFFFF"/>
              </a:highlight>
              <a:latin typeface="PT Sans"/>
              <a:ea typeface="PT Sans"/>
              <a:cs typeface="PT Sans"/>
              <a:sym typeface="PT Sans"/>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7" name="Google Shape;127;p24"/>
          <p:cNvSpPr txBox="1">
            <a:spLocks noGrp="1"/>
          </p:cNvSpPr>
          <p:nvPr>
            <p:ph type="title"/>
          </p:nvPr>
        </p:nvSpPr>
        <p:spPr>
          <a:xfrm>
            <a:off x="628650" y="235475"/>
            <a:ext cx="7916100" cy="492900"/>
          </a:xfrm>
          <a:prstGeom prst="rect">
            <a:avLst/>
          </a:prstGeom>
          <a:noFill/>
          <a:ln>
            <a:noFill/>
          </a:ln>
        </p:spPr>
        <p:txBody>
          <a:bodyPr spcFirstLastPara="1" wrap="square" lIns="68575" tIns="34275" rIns="68575" bIns="34275" anchor="ctr" anchorCtr="0">
            <a:normAutofit fontScale="90000"/>
          </a:bodyPr>
          <a:lstStyle/>
          <a:p>
            <a:pPr marL="0" lvl="0" indent="0" algn="l" rtl="0">
              <a:lnSpc>
                <a:spcPct val="110000"/>
              </a:lnSpc>
              <a:spcBef>
                <a:spcPts val="800"/>
              </a:spcBef>
              <a:spcAft>
                <a:spcPts val="0"/>
              </a:spcAft>
              <a:buClr>
                <a:schemeClr val="dk1"/>
              </a:buClr>
              <a:buSzPct val="39285"/>
              <a:buFont typeface="Arial"/>
              <a:buNone/>
            </a:pPr>
            <a:endParaRPr>
              <a:latin typeface="Calibri"/>
              <a:ea typeface="Calibri"/>
              <a:cs typeface="Calibri"/>
              <a:sym typeface="Calibri"/>
            </a:endParaRPr>
          </a:p>
          <a:p>
            <a:pPr marL="0" lvl="0" indent="0" algn="l" rtl="0">
              <a:lnSpc>
                <a:spcPct val="110000"/>
              </a:lnSpc>
              <a:spcBef>
                <a:spcPts val="800"/>
              </a:spcBef>
              <a:spcAft>
                <a:spcPts val="0"/>
              </a:spcAft>
              <a:buClr>
                <a:schemeClr val="dk1"/>
              </a:buClr>
              <a:buSzPct val="39285"/>
              <a:buFont typeface="Arial"/>
              <a:buNone/>
            </a:pPr>
            <a:r>
              <a:rPr lang="fi">
                <a:latin typeface="Calibri"/>
                <a:ea typeface="Calibri"/>
                <a:cs typeface="Calibri"/>
                <a:sym typeface="Calibri"/>
              </a:rPr>
              <a:t>YLEISTÄ JATKUU</a:t>
            </a:r>
            <a:endParaRPr>
              <a:latin typeface="Calibri"/>
              <a:ea typeface="Calibri"/>
              <a:cs typeface="Calibri"/>
              <a:sym typeface="Calibri"/>
            </a:endParaRPr>
          </a:p>
          <a:p>
            <a:pPr marL="0" lvl="0" indent="0" algn="l" rtl="0">
              <a:lnSpc>
                <a:spcPct val="90000"/>
              </a:lnSpc>
              <a:spcBef>
                <a:spcPts val="800"/>
              </a:spcBef>
              <a:spcAft>
                <a:spcPts val="0"/>
              </a:spcAft>
              <a:buClr>
                <a:schemeClr val="dk1"/>
              </a:buClr>
              <a:buSzPct val="117857"/>
              <a:buFont typeface="Calibri"/>
              <a:buNone/>
            </a:pPr>
            <a:endParaRPr>
              <a:latin typeface="Calibri"/>
              <a:ea typeface="Calibri"/>
              <a:cs typeface="Calibri"/>
              <a:sym typeface="Calibri"/>
            </a:endParaRPr>
          </a:p>
        </p:txBody>
      </p:sp>
      <p:pic>
        <p:nvPicPr>
          <p:cNvPr id="128" name="Google Shape;128;p24" descr="Kuva, joka sisältää kohteen teksti&#10;&#10;Kuvaus luotu automaattisesti"/>
          <p:cNvPicPr preferRelativeResize="0"/>
          <p:nvPr/>
        </p:nvPicPr>
        <p:blipFill rotWithShape="1">
          <a:blip r:embed="rId3">
            <a:alphaModFix/>
          </a:blip>
          <a:srcRect/>
          <a:stretch/>
        </p:blipFill>
        <p:spPr>
          <a:xfrm>
            <a:off x="7298962" y="4157107"/>
            <a:ext cx="1755770" cy="794486"/>
          </a:xfrm>
          <a:prstGeom prst="rect">
            <a:avLst/>
          </a:prstGeom>
          <a:noFill/>
          <a:ln>
            <a:noFill/>
          </a:ln>
        </p:spPr>
      </p:pic>
      <p:sp>
        <p:nvSpPr>
          <p:cNvPr id="129" name="Google Shape;129;p24"/>
          <p:cNvSpPr txBox="1">
            <a:spLocks noGrp="1"/>
          </p:cNvSpPr>
          <p:nvPr>
            <p:ph type="body" idx="1"/>
          </p:nvPr>
        </p:nvSpPr>
        <p:spPr>
          <a:xfrm>
            <a:off x="676625" y="817850"/>
            <a:ext cx="7701000" cy="3734700"/>
          </a:xfrm>
          <a:prstGeom prst="rect">
            <a:avLst/>
          </a:prstGeom>
          <a:noFill/>
          <a:ln>
            <a:noFill/>
          </a:ln>
        </p:spPr>
        <p:txBody>
          <a:bodyPr spcFirstLastPara="1" wrap="square" lIns="68575" tIns="34275" rIns="68575" bIns="34275" anchor="t" anchorCtr="0">
            <a:noAutofit/>
          </a:bodyPr>
          <a:lstStyle/>
          <a:p>
            <a:pPr marL="457200" lvl="0" indent="-342900" algn="l" rtl="0">
              <a:lnSpc>
                <a:spcPct val="115000"/>
              </a:lnSpc>
              <a:spcBef>
                <a:spcPts val="1200"/>
              </a:spcBef>
              <a:spcAft>
                <a:spcPts val="0"/>
              </a:spcAft>
              <a:buClr>
                <a:srgbClr val="2B4651"/>
              </a:buClr>
              <a:buSzPts val="1800"/>
              <a:buFont typeface="Montserrat"/>
              <a:buChar char="●"/>
            </a:pPr>
            <a:r>
              <a:rPr lang="fi">
                <a:solidFill>
                  <a:srgbClr val="333333"/>
                </a:solidFill>
                <a:highlight>
                  <a:srgbClr val="FFFFFF"/>
                </a:highlight>
                <a:latin typeface="PT Sans"/>
                <a:ea typeface="PT Sans"/>
                <a:cs typeface="PT Sans"/>
                <a:sym typeface="PT Sans"/>
              </a:rPr>
              <a:t>Stipendin käytöstä on tehtävä selvitys vuoden kuluessa myöntöpäivästä lukien. Mikäli selvitystä ei tehdä määräaikaan mennessä, et pysty tekemään uutta hakemusta. Selvitys tehdään Klaavi.fi -sivustolla.</a:t>
            </a:r>
            <a:endParaRPr>
              <a:solidFill>
                <a:srgbClr val="333333"/>
              </a:solidFill>
              <a:highlight>
                <a:srgbClr val="FFFFFF"/>
              </a:highlight>
              <a:latin typeface="PT Sans"/>
              <a:ea typeface="PT Sans"/>
              <a:cs typeface="PT Sans"/>
              <a:sym typeface="PT Sans"/>
            </a:endParaRPr>
          </a:p>
          <a:p>
            <a:pPr marL="457200" lvl="0" indent="-342900" algn="l" rtl="0">
              <a:lnSpc>
                <a:spcPct val="115000"/>
              </a:lnSpc>
              <a:spcBef>
                <a:spcPts val="0"/>
              </a:spcBef>
              <a:spcAft>
                <a:spcPts val="0"/>
              </a:spcAft>
              <a:buClr>
                <a:srgbClr val="2B4651"/>
              </a:buClr>
              <a:buSzPts val="1800"/>
              <a:buFont typeface="Montserrat"/>
              <a:buChar char="●"/>
            </a:pPr>
            <a:r>
              <a:rPr lang="fi">
                <a:solidFill>
                  <a:srgbClr val="333333"/>
                </a:solidFill>
                <a:highlight>
                  <a:srgbClr val="FFFFFF"/>
                </a:highlight>
                <a:latin typeface="PT Sans"/>
                <a:ea typeface="PT Sans"/>
                <a:cs typeface="PT Sans"/>
                <a:sym typeface="PT Sans"/>
              </a:rPr>
              <a:t>Hakijan ei tarvitse olla Suomen Musiikintekijät ry:n jäsen.</a:t>
            </a:r>
            <a:endParaRPr>
              <a:solidFill>
                <a:srgbClr val="333333"/>
              </a:solidFill>
              <a:highlight>
                <a:srgbClr val="FFFFFF"/>
              </a:highlight>
              <a:latin typeface="PT Sans"/>
              <a:ea typeface="PT Sans"/>
              <a:cs typeface="PT Sans"/>
              <a:sym typeface="PT Sans"/>
            </a:endParaRPr>
          </a:p>
          <a:p>
            <a:pPr marL="457200" lvl="0" indent="-342900" algn="l" rtl="0">
              <a:lnSpc>
                <a:spcPct val="115000"/>
              </a:lnSpc>
              <a:spcBef>
                <a:spcPts val="0"/>
              </a:spcBef>
              <a:spcAft>
                <a:spcPts val="0"/>
              </a:spcAft>
              <a:buClr>
                <a:srgbClr val="2B4651"/>
              </a:buClr>
              <a:buSzPts val="1800"/>
              <a:buFont typeface="Montserrat"/>
              <a:buChar char="●"/>
            </a:pPr>
            <a:r>
              <a:rPr lang="fi">
                <a:solidFill>
                  <a:srgbClr val="333333"/>
                </a:solidFill>
                <a:highlight>
                  <a:srgbClr val="FFFFFF"/>
                </a:highlight>
                <a:latin typeface="PT Sans"/>
                <a:ea typeface="PT Sans"/>
                <a:cs typeface="PT Sans"/>
                <a:sym typeface="PT Sans"/>
              </a:rPr>
              <a:t>Hakemukset käsittelee ja päätökset tekee Musiikintekijöiden rahaston toimikunta.</a:t>
            </a:r>
            <a:endParaRPr>
              <a:solidFill>
                <a:srgbClr val="333333"/>
              </a:solidFill>
              <a:highlight>
                <a:srgbClr val="FFFFFF"/>
              </a:highlight>
              <a:latin typeface="PT Sans"/>
              <a:ea typeface="PT Sans"/>
              <a:cs typeface="PT Sans"/>
              <a:sym typeface="PT Sans"/>
            </a:endParaRPr>
          </a:p>
          <a:p>
            <a:pPr marL="457200" marR="0" lvl="0" indent="-342900" algn="l" rtl="0">
              <a:lnSpc>
                <a:spcPct val="115000"/>
              </a:lnSpc>
              <a:spcBef>
                <a:spcPts val="0"/>
              </a:spcBef>
              <a:spcAft>
                <a:spcPts val="0"/>
              </a:spcAft>
              <a:buClr>
                <a:srgbClr val="2B4651"/>
              </a:buClr>
              <a:buSzPts val="1800"/>
              <a:buFont typeface="Montserrat"/>
              <a:buChar char="●"/>
            </a:pPr>
            <a:r>
              <a:rPr lang="fi">
                <a:solidFill>
                  <a:srgbClr val="333333"/>
                </a:solidFill>
                <a:highlight>
                  <a:srgbClr val="FFFFFF"/>
                </a:highlight>
                <a:latin typeface="PT Sans"/>
                <a:ea typeface="PT Sans"/>
                <a:cs typeface="PT Sans"/>
                <a:sym typeface="PT Sans"/>
              </a:rPr>
              <a:t>Huomioithan, että kaikki stipendien saajien nimet julkaistaan Klaavi.fi -sivustolla.</a:t>
            </a:r>
            <a:endParaRPr>
              <a:solidFill>
                <a:srgbClr val="333333"/>
              </a:solidFill>
              <a:highlight>
                <a:srgbClr val="FFFFFF"/>
              </a:highlight>
              <a:latin typeface="PT Sans"/>
              <a:ea typeface="PT Sans"/>
              <a:cs typeface="PT Sans"/>
              <a:sym typeface="PT Sans"/>
            </a:endParaRPr>
          </a:p>
          <a:p>
            <a:pPr marL="457200" marR="0" lvl="0" indent="-342900" algn="l" rtl="0">
              <a:lnSpc>
                <a:spcPct val="115000"/>
              </a:lnSpc>
              <a:spcBef>
                <a:spcPts val="0"/>
              </a:spcBef>
              <a:spcAft>
                <a:spcPts val="0"/>
              </a:spcAft>
              <a:buClr>
                <a:srgbClr val="2B4651"/>
              </a:buClr>
              <a:buSzPts val="1800"/>
              <a:buFont typeface="Montserrat"/>
              <a:buChar char="●"/>
            </a:pPr>
            <a:r>
              <a:rPr lang="fi">
                <a:solidFill>
                  <a:srgbClr val="333333"/>
                </a:solidFill>
                <a:highlight>
                  <a:srgbClr val="FFFFFF"/>
                </a:highlight>
                <a:latin typeface="PT Sans"/>
                <a:ea typeface="PT Sans"/>
                <a:cs typeface="PT Sans"/>
                <a:sym typeface="PT Sans"/>
              </a:rPr>
              <a:t>Hankinnan, reissun tai työskentelyn aloittaminen aikaisintaan hakukuukauden aikana. MTR ei myönnä stipendejä takautuvasti. </a:t>
            </a:r>
            <a:endParaRPr sz="1200">
              <a:solidFill>
                <a:srgbClr val="333333"/>
              </a:solidFill>
              <a:highlight>
                <a:srgbClr val="FFFFFF"/>
              </a:highlight>
              <a:latin typeface="Roboto"/>
              <a:ea typeface="Roboto"/>
              <a:cs typeface="Roboto"/>
              <a:sym typeface="Roboto"/>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Google Shape;134;p25"/>
          <p:cNvSpPr txBox="1">
            <a:spLocks noGrp="1"/>
          </p:cNvSpPr>
          <p:nvPr>
            <p:ph type="title"/>
          </p:nvPr>
        </p:nvSpPr>
        <p:spPr>
          <a:xfrm>
            <a:off x="628650" y="235475"/>
            <a:ext cx="7916100" cy="492900"/>
          </a:xfrm>
          <a:prstGeom prst="rect">
            <a:avLst/>
          </a:prstGeom>
          <a:noFill/>
          <a:ln>
            <a:noFill/>
          </a:ln>
        </p:spPr>
        <p:txBody>
          <a:bodyPr spcFirstLastPara="1" wrap="square" lIns="68575" tIns="34275" rIns="68575" bIns="34275" anchor="ctr" anchorCtr="0">
            <a:normAutofit fontScale="90000"/>
          </a:bodyPr>
          <a:lstStyle/>
          <a:p>
            <a:pPr marL="0" lvl="0" indent="0" algn="l" rtl="0">
              <a:lnSpc>
                <a:spcPct val="110000"/>
              </a:lnSpc>
              <a:spcBef>
                <a:spcPts val="800"/>
              </a:spcBef>
              <a:spcAft>
                <a:spcPts val="0"/>
              </a:spcAft>
              <a:buClr>
                <a:schemeClr val="dk1"/>
              </a:buClr>
              <a:buSzPct val="39285"/>
              <a:buFont typeface="Arial"/>
              <a:buNone/>
            </a:pPr>
            <a:endParaRPr>
              <a:latin typeface="Calibri"/>
              <a:ea typeface="Calibri"/>
              <a:cs typeface="Calibri"/>
              <a:sym typeface="Calibri"/>
            </a:endParaRPr>
          </a:p>
          <a:p>
            <a:pPr marL="0" lvl="0" indent="0" algn="l" rtl="0">
              <a:lnSpc>
                <a:spcPct val="110000"/>
              </a:lnSpc>
              <a:spcBef>
                <a:spcPts val="800"/>
              </a:spcBef>
              <a:spcAft>
                <a:spcPts val="0"/>
              </a:spcAft>
              <a:buClr>
                <a:schemeClr val="dk1"/>
              </a:buClr>
              <a:buSzPct val="39285"/>
              <a:buFont typeface="Arial"/>
              <a:buNone/>
            </a:pPr>
            <a:r>
              <a:rPr lang="fi">
                <a:latin typeface="Calibri"/>
                <a:ea typeface="Calibri"/>
                <a:cs typeface="Calibri"/>
                <a:sym typeface="Calibri"/>
              </a:rPr>
              <a:t>Apurahojen verotuksesta</a:t>
            </a:r>
            <a:endParaRPr>
              <a:latin typeface="Calibri"/>
              <a:ea typeface="Calibri"/>
              <a:cs typeface="Calibri"/>
              <a:sym typeface="Calibri"/>
            </a:endParaRPr>
          </a:p>
          <a:p>
            <a:pPr marL="0" lvl="0" indent="0" algn="l" rtl="0">
              <a:lnSpc>
                <a:spcPct val="90000"/>
              </a:lnSpc>
              <a:spcBef>
                <a:spcPts val="800"/>
              </a:spcBef>
              <a:spcAft>
                <a:spcPts val="0"/>
              </a:spcAft>
              <a:buClr>
                <a:schemeClr val="dk1"/>
              </a:buClr>
              <a:buSzPct val="117857"/>
              <a:buFont typeface="Calibri"/>
              <a:buNone/>
            </a:pPr>
            <a:endParaRPr>
              <a:latin typeface="Calibri"/>
              <a:ea typeface="Calibri"/>
              <a:cs typeface="Calibri"/>
              <a:sym typeface="Calibri"/>
            </a:endParaRPr>
          </a:p>
        </p:txBody>
      </p:sp>
      <p:pic>
        <p:nvPicPr>
          <p:cNvPr id="135" name="Google Shape;135;p25" descr="Kuva, joka sisältää kohteen teksti&#10;&#10;Kuvaus luotu automaattisesti"/>
          <p:cNvPicPr preferRelativeResize="0"/>
          <p:nvPr/>
        </p:nvPicPr>
        <p:blipFill rotWithShape="1">
          <a:blip r:embed="rId3">
            <a:alphaModFix/>
          </a:blip>
          <a:srcRect/>
          <a:stretch/>
        </p:blipFill>
        <p:spPr>
          <a:xfrm>
            <a:off x="7298962" y="4157107"/>
            <a:ext cx="1755770" cy="794486"/>
          </a:xfrm>
          <a:prstGeom prst="rect">
            <a:avLst/>
          </a:prstGeom>
          <a:noFill/>
          <a:ln>
            <a:noFill/>
          </a:ln>
        </p:spPr>
      </p:pic>
      <p:sp>
        <p:nvSpPr>
          <p:cNvPr id="136" name="Google Shape;136;p25"/>
          <p:cNvSpPr txBox="1">
            <a:spLocks noGrp="1"/>
          </p:cNvSpPr>
          <p:nvPr>
            <p:ph type="body" idx="1"/>
          </p:nvPr>
        </p:nvSpPr>
        <p:spPr>
          <a:xfrm>
            <a:off x="676625" y="817850"/>
            <a:ext cx="7701000" cy="3734700"/>
          </a:xfrm>
          <a:prstGeom prst="rect">
            <a:avLst/>
          </a:prstGeom>
          <a:noFill/>
          <a:ln>
            <a:noFill/>
          </a:ln>
        </p:spPr>
        <p:txBody>
          <a:bodyPr spcFirstLastPara="1" wrap="square" lIns="68575" tIns="34275" rIns="68575" bIns="34275" anchor="t" anchorCtr="0">
            <a:noAutofit/>
          </a:bodyPr>
          <a:lstStyle/>
          <a:p>
            <a:pPr marL="457200" lvl="0" indent="-298450" algn="l" rtl="0">
              <a:lnSpc>
                <a:spcPct val="115000"/>
              </a:lnSpc>
              <a:spcBef>
                <a:spcPts val="1200"/>
              </a:spcBef>
              <a:spcAft>
                <a:spcPts val="0"/>
              </a:spcAft>
              <a:buClr>
                <a:srgbClr val="333333"/>
              </a:buClr>
              <a:buSzPts val="1100"/>
              <a:buFont typeface="PT Sans"/>
              <a:buChar char="●"/>
            </a:pPr>
            <a:r>
              <a:rPr lang="fi">
                <a:solidFill>
                  <a:srgbClr val="333333"/>
                </a:solidFill>
                <a:highlight>
                  <a:srgbClr val="FFFFFF"/>
                </a:highlight>
                <a:latin typeface="PT Sans"/>
                <a:ea typeface="PT Sans"/>
                <a:cs typeface="PT Sans"/>
                <a:sym typeface="PT Sans"/>
              </a:rPr>
              <a:t>Yksityisten tahojen maksamat apurahat ovat verovapaita, jos kaikkien apurahojen (sekä julkisilta että yksityisiltä maksajilta saatujen) yhteenlaskettu määrä ei ylitä vuodessa valtion taiteilija-apurahan määrää</a:t>
            </a:r>
            <a:r>
              <a:rPr lang="fi" sz="1200">
                <a:solidFill>
                  <a:srgbClr val="333333"/>
                </a:solidFill>
                <a:highlight>
                  <a:srgbClr val="FFFFFF"/>
                </a:highlight>
                <a:latin typeface="Roboto"/>
                <a:ea typeface="Roboto"/>
                <a:cs typeface="Roboto"/>
                <a:sym typeface="Roboto"/>
              </a:rPr>
              <a:t>. </a:t>
            </a:r>
            <a:endParaRPr sz="1200">
              <a:solidFill>
                <a:srgbClr val="333333"/>
              </a:solidFill>
              <a:highlight>
                <a:srgbClr val="FFFFFF"/>
              </a:highlight>
              <a:latin typeface="Roboto"/>
              <a:ea typeface="Roboto"/>
              <a:cs typeface="Roboto"/>
              <a:sym typeface="Roboto"/>
            </a:endParaRPr>
          </a:p>
          <a:p>
            <a:pPr marL="457200" lvl="0" indent="-304800" algn="l" rtl="0">
              <a:lnSpc>
                <a:spcPct val="115000"/>
              </a:lnSpc>
              <a:spcBef>
                <a:spcPts val="0"/>
              </a:spcBef>
              <a:spcAft>
                <a:spcPts val="0"/>
              </a:spcAft>
              <a:buClr>
                <a:srgbClr val="333333"/>
              </a:buClr>
              <a:buSzPts val="1200"/>
              <a:buFont typeface="Roboto"/>
              <a:buChar char="●"/>
            </a:pPr>
            <a:r>
              <a:rPr lang="fi">
                <a:solidFill>
                  <a:srgbClr val="333333"/>
                </a:solidFill>
                <a:highlight>
                  <a:srgbClr val="FFFFFF"/>
                </a:highlight>
                <a:latin typeface="PT Sans"/>
                <a:ea typeface="PT Sans"/>
                <a:cs typeface="PT Sans"/>
                <a:sym typeface="PT Sans"/>
              </a:rPr>
              <a:t>Valtion taiteilija-apuraha määrä vuonna 2024 25 547,52 euroa kulujen vähentämisen jälkeen. Verotettavaa on vain edellä mainitun rajan ylittävä osuus.</a:t>
            </a:r>
            <a:endParaRPr sz="1200">
              <a:solidFill>
                <a:srgbClr val="333333"/>
              </a:solidFill>
              <a:highlight>
                <a:srgbClr val="FFFFFF"/>
              </a:highlight>
              <a:latin typeface="Roboto"/>
              <a:ea typeface="Roboto"/>
              <a:cs typeface="Roboto"/>
              <a:sym typeface="Roboto"/>
            </a:endParaRPr>
          </a:p>
          <a:p>
            <a:pPr marL="0" lvl="0" indent="0" algn="l" rtl="0">
              <a:lnSpc>
                <a:spcPct val="115000"/>
              </a:lnSpc>
              <a:spcBef>
                <a:spcPts val="1200"/>
              </a:spcBef>
              <a:spcAft>
                <a:spcPts val="1200"/>
              </a:spcAft>
              <a:buNone/>
            </a:pPr>
            <a:r>
              <a:rPr lang="fi">
                <a:solidFill>
                  <a:srgbClr val="333333"/>
                </a:solidFill>
                <a:highlight>
                  <a:srgbClr val="FFFFFF"/>
                </a:highlight>
                <a:latin typeface="PT Sans"/>
                <a:ea typeface="PT Sans"/>
                <a:cs typeface="PT Sans"/>
                <a:sym typeface="PT Sans"/>
              </a:rPr>
              <a:t>Lisäinfoa: </a:t>
            </a:r>
            <a:r>
              <a:rPr lang="fi" u="sng">
                <a:solidFill>
                  <a:schemeClr val="hlink"/>
                </a:solidFill>
                <a:highlight>
                  <a:srgbClr val="FFFFFF"/>
                </a:highlight>
                <a:latin typeface="PT Sans"/>
                <a:ea typeface="PT Sans"/>
                <a:cs typeface="PT Sans"/>
                <a:sym typeface="PT Sans"/>
                <a:hlinkClick r:id="rId4"/>
              </a:rPr>
              <a:t>https://www.vero.fi/henkiloasiakkaat/verokortti-ja-veroilmoitus/tulot/ansiotulot/apurahat/</a:t>
            </a:r>
            <a:r>
              <a:rPr lang="fi">
                <a:solidFill>
                  <a:srgbClr val="333333"/>
                </a:solidFill>
                <a:highlight>
                  <a:srgbClr val="FFFFFF"/>
                </a:highlight>
                <a:latin typeface="PT Sans"/>
                <a:ea typeface="PT Sans"/>
                <a:cs typeface="PT Sans"/>
                <a:sym typeface="PT Sans"/>
              </a:rPr>
              <a:t> </a:t>
            </a:r>
            <a:endParaRPr sz="1200">
              <a:solidFill>
                <a:srgbClr val="333333"/>
              </a:solidFill>
              <a:highlight>
                <a:srgbClr val="FFFFFF"/>
              </a:highlight>
              <a:latin typeface="Roboto"/>
              <a:ea typeface="Roboto"/>
              <a:cs typeface="Roboto"/>
              <a:sym typeface="Roboto"/>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1" name="Google Shape;141;p26"/>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p>
            <a:pPr marL="0" lvl="0" indent="0" algn="l" rtl="0">
              <a:lnSpc>
                <a:spcPct val="90000"/>
              </a:lnSpc>
              <a:spcBef>
                <a:spcPts val="0"/>
              </a:spcBef>
              <a:spcAft>
                <a:spcPts val="0"/>
              </a:spcAft>
              <a:buClr>
                <a:schemeClr val="dk1"/>
              </a:buClr>
              <a:buSzPts val="3300"/>
              <a:buFont typeface="Calibri"/>
              <a:buNone/>
            </a:pPr>
            <a:r>
              <a:rPr lang="fi">
                <a:latin typeface="Calibri"/>
                <a:ea typeface="Calibri"/>
                <a:cs typeface="Calibri"/>
                <a:sym typeface="Calibri"/>
              </a:rPr>
              <a:t>Musiikintekijöiden rahaston toimikunta</a:t>
            </a:r>
            <a:endParaRPr/>
          </a:p>
        </p:txBody>
      </p:sp>
      <p:sp>
        <p:nvSpPr>
          <p:cNvPr id="142" name="Google Shape;142;p26"/>
          <p:cNvSpPr txBox="1">
            <a:spLocks noGrp="1"/>
          </p:cNvSpPr>
          <p:nvPr>
            <p:ph type="body" idx="1"/>
          </p:nvPr>
        </p:nvSpPr>
        <p:spPr>
          <a:xfrm>
            <a:off x="628650" y="1054725"/>
            <a:ext cx="6668700" cy="3406500"/>
          </a:xfrm>
          <a:prstGeom prst="rect">
            <a:avLst/>
          </a:prstGeom>
          <a:noFill/>
          <a:ln>
            <a:noFill/>
          </a:ln>
        </p:spPr>
        <p:txBody>
          <a:bodyPr spcFirstLastPara="1" wrap="square" lIns="68575" tIns="34275" rIns="68575" bIns="34275" anchor="t" anchorCtr="0">
            <a:noAutofit/>
          </a:bodyPr>
          <a:lstStyle/>
          <a:p>
            <a:pPr marL="0" lvl="0" indent="0" algn="l" rtl="0">
              <a:lnSpc>
                <a:spcPct val="120000"/>
              </a:lnSpc>
              <a:spcBef>
                <a:spcPts val="0"/>
              </a:spcBef>
              <a:spcAft>
                <a:spcPts val="0"/>
              </a:spcAft>
              <a:buClr>
                <a:schemeClr val="dk1"/>
              </a:buClr>
              <a:buSzPts val="2300"/>
              <a:buNone/>
            </a:pPr>
            <a:r>
              <a:rPr lang="fi">
                <a:solidFill>
                  <a:schemeClr val="dk1"/>
                </a:solidFill>
                <a:latin typeface="Roboto"/>
                <a:ea typeface="Roboto"/>
                <a:cs typeface="Roboto"/>
                <a:sym typeface="Roboto"/>
              </a:rPr>
              <a:t>Puheenjohtaja Sampo Haapaniemi</a:t>
            </a:r>
            <a:br>
              <a:rPr lang="fi">
                <a:solidFill>
                  <a:schemeClr val="dk1"/>
                </a:solidFill>
                <a:latin typeface="Roboto"/>
                <a:ea typeface="Roboto"/>
                <a:cs typeface="Roboto"/>
                <a:sym typeface="Roboto"/>
              </a:rPr>
            </a:br>
            <a:r>
              <a:rPr lang="fi">
                <a:solidFill>
                  <a:schemeClr val="dk1"/>
                </a:solidFill>
                <a:latin typeface="Roboto"/>
                <a:ea typeface="Roboto"/>
                <a:cs typeface="Roboto"/>
                <a:sym typeface="Roboto"/>
              </a:rPr>
              <a:t>Tom Frisk</a:t>
            </a:r>
            <a:br>
              <a:rPr lang="fi">
                <a:solidFill>
                  <a:schemeClr val="dk1"/>
                </a:solidFill>
                <a:latin typeface="Roboto"/>
                <a:ea typeface="Roboto"/>
                <a:cs typeface="Roboto"/>
                <a:sym typeface="Roboto"/>
              </a:rPr>
            </a:br>
            <a:r>
              <a:rPr lang="fi">
                <a:solidFill>
                  <a:schemeClr val="dk1"/>
                </a:solidFill>
                <a:latin typeface="Roboto"/>
                <a:ea typeface="Roboto"/>
                <a:cs typeface="Roboto"/>
                <a:sym typeface="Roboto"/>
              </a:rPr>
              <a:t>Pertti Jalonen</a:t>
            </a:r>
            <a:br>
              <a:rPr lang="fi">
                <a:solidFill>
                  <a:schemeClr val="dk1"/>
                </a:solidFill>
                <a:latin typeface="Roboto"/>
                <a:ea typeface="Roboto"/>
                <a:cs typeface="Roboto"/>
                <a:sym typeface="Roboto"/>
              </a:rPr>
            </a:br>
            <a:r>
              <a:rPr lang="fi">
                <a:solidFill>
                  <a:schemeClr val="dk1"/>
                </a:solidFill>
                <a:latin typeface="Roboto"/>
                <a:ea typeface="Roboto"/>
                <a:cs typeface="Roboto"/>
                <a:sym typeface="Roboto"/>
              </a:rPr>
              <a:t>Anne-Mari Kivimäki</a:t>
            </a:r>
            <a:br>
              <a:rPr lang="fi">
                <a:solidFill>
                  <a:schemeClr val="dk1"/>
                </a:solidFill>
                <a:latin typeface="Roboto"/>
                <a:ea typeface="Roboto"/>
                <a:cs typeface="Roboto"/>
                <a:sym typeface="Roboto"/>
              </a:rPr>
            </a:br>
            <a:r>
              <a:rPr lang="fi">
                <a:solidFill>
                  <a:schemeClr val="dk1"/>
                </a:solidFill>
                <a:latin typeface="Roboto"/>
                <a:ea typeface="Roboto"/>
                <a:cs typeface="Roboto"/>
                <a:sym typeface="Roboto"/>
              </a:rPr>
              <a:t>Kaisa Korhonen</a:t>
            </a:r>
            <a:br>
              <a:rPr lang="fi">
                <a:solidFill>
                  <a:schemeClr val="dk1"/>
                </a:solidFill>
                <a:latin typeface="Roboto"/>
                <a:ea typeface="Roboto"/>
                <a:cs typeface="Roboto"/>
                <a:sym typeface="Roboto"/>
              </a:rPr>
            </a:br>
            <a:r>
              <a:rPr lang="fi">
                <a:solidFill>
                  <a:schemeClr val="dk1"/>
                </a:solidFill>
                <a:latin typeface="Roboto"/>
                <a:ea typeface="Roboto"/>
                <a:cs typeface="Roboto"/>
                <a:sym typeface="Roboto"/>
              </a:rPr>
              <a:t>Pekka Lehti</a:t>
            </a:r>
            <a:br>
              <a:rPr lang="fi">
                <a:solidFill>
                  <a:schemeClr val="dk1"/>
                </a:solidFill>
                <a:latin typeface="Roboto"/>
                <a:ea typeface="Roboto"/>
                <a:cs typeface="Roboto"/>
                <a:sym typeface="Roboto"/>
              </a:rPr>
            </a:br>
            <a:r>
              <a:rPr lang="fi">
                <a:solidFill>
                  <a:schemeClr val="dk1"/>
                </a:solidFill>
                <a:latin typeface="Roboto"/>
                <a:ea typeface="Roboto"/>
                <a:cs typeface="Roboto"/>
                <a:sym typeface="Roboto"/>
              </a:rPr>
              <a:t>Salla Luhtala</a:t>
            </a:r>
            <a:br>
              <a:rPr lang="fi">
                <a:solidFill>
                  <a:schemeClr val="dk1"/>
                </a:solidFill>
                <a:latin typeface="Roboto"/>
                <a:ea typeface="Roboto"/>
                <a:cs typeface="Roboto"/>
                <a:sym typeface="Roboto"/>
              </a:rPr>
            </a:br>
            <a:r>
              <a:rPr lang="fi">
                <a:solidFill>
                  <a:schemeClr val="dk1"/>
                </a:solidFill>
                <a:latin typeface="Roboto"/>
                <a:ea typeface="Roboto"/>
                <a:cs typeface="Roboto"/>
                <a:sym typeface="Roboto"/>
              </a:rPr>
              <a:t>Maria Silvennoinen</a:t>
            </a:r>
            <a:br>
              <a:rPr lang="fi">
                <a:solidFill>
                  <a:schemeClr val="dk1"/>
                </a:solidFill>
                <a:latin typeface="Roboto"/>
                <a:ea typeface="Roboto"/>
                <a:cs typeface="Roboto"/>
                <a:sym typeface="Roboto"/>
              </a:rPr>
            </a:br>
            <a:r>
              <a:rPr lang="fi">
                <a:solidFill>
                  <a:schemeClr val="dk1"/>
                </a:solidFill>
                <a:latin typeface="Roboto"/>
                <a:ea typeface="Roboto"/>
                <a:cs typeface="Roboto"/>
                <a:sym typeface="Roboto"/>
              </a:rPr>
              <a:t>Tiina Vainikainen</a:t>
            </a:r>
            <a:endParaRPr>
              <a:solidFill>
                <a:schemeClr val="dk1"/>
              </a:solidFill>
              <a:latin typeface="Montserrat"/>
              <a:ea typeface="Montserrat"/>
              <a:cs typeface="Montserrat"/>
              <a:sym typeface="Montserrat"/>
            </a:endParaRPr>
          </a:p>
          <a:p>
            <a:pPr marL="0" lvl="0" indent="0" algn="l" rtl="0">
              <a:lnSpc>
                <a:spcPct val="120000"/>
              </a:lnSpc>
              <a:spcBef>
                <a:spcPts val="0"/>
              </a:spcBef>
              <a:spcAft>
                <a:spcPts val="0"/>
              </a:spcAft>
              <a:buClr>
                <a:schemeClr val="dk1"/>
              </a:buClr>
              <a:buSzPts val="2300"/>
              <a:buNone/>
            </a:pPr>
            <a:r>
              <a:rPr lang="fi">
                <a:solidFill>
                  <a:schemeClr val="dk1"/>
                </a:solidFill>
                <a:latin typeface="Roboto"/>
                <a:ea typeface="Roboto"/>
                <a:cs typeface="Roboto"/>
                <a:sym typeface="Roboto"/>
              </a:rPr>
              <a:t>Esittelijä Riitta Huttunen</a:t>
            </a:r>
            <a:endParaRPr>
              <a:solidFill>
                <a:schemeClr val="dk1"/>
              </a:solidFill>
              <a:latin typeface="Montserrat"/>
              <a:ea typeface="Montserrat"/>
              <a:cs typeface="Montserrat"/>
              <a:sym typeface="Montserrat"/>
            </a:endParaRPr>
          </a:p>
          <a:p>
            <a:pPr marL="0" lvl="0" indent="0" algn="l" rtl="0">
              <a:lnSpc>
                <a:spcPct val="120000"/>
              </a:lnSpc>
              <a:spcBef>
                <a:spcPts val="0"/>
              </a:spcBef>
              <a:spcAft>
                <a:spcPts val="0"/>
              </a:spcAft>
              <a:buClr>
                <a:schemeClr val="dk1"/>
              </a:buClr>
              <a:buSzPts val="2300"/>
              <a:buNone/>
            </a:pPr>
            <a:endParaRPr>
              <a:latin typeface="Roboto"/>
              <a:ea typeface="Roboto"/>
              <a:cs typeface="Roboto"/>
              <a:sym typeface="Roboto"/>
            </a:endParaRPr>
          </a:p>
          <a:p>
            <a:pPr marL="0" lvl="0" indent="0" algn="l" rtl="0">
              <a:lnSpc>
                <a:spcPct val="120000"/>
              </a:lnSpc>
              <a:spcBef>
                <a:spcPts val="800"/>
              </a:spcBef>
              <a:spcAft>
                <a:spcPts val="0"/>
              </a:spcAft>
              <a:buClr>
                <a:schemeClr val="dk1"/>
              </a:buClr>
              <a:buSzPts val="2100"/>
              <a:buNone/>
            </a:pPr>
            <a:endParaRPr/>
          </a:p>
          <a:p>
            <a:pPr marL="0" lvl="0" indent="0" algn="l" rtl="0">
              <a:lnSpc>
                <a:spcPct val="120000"/>
              </a:lnSpc>
              <a:spcBef>
                <a:spcPts val="800"/>
              </a:spcBef>
              <a:spcAft>
                <a:spcPts val="0"/>
              </a:spcAft>
              <a:buClr>
                <a:schemeClr val="dk1"/>
              </a:buClr>
              <a:buSzPts val="2300"/>
              <a:buNone/>
            </a:pPr>
            <a:endParaRPr>
              <a:solidFill>
                <a:srgbClr val="FF0000"/>
              </a:solidFill>
            </a:endParaRPr>
          </a:p>
          <a:p>
            <a:pPr marL="0" lvl="0" indent="0" algn="l" rtl="0">
              <a:lnSpc>
                <a:spcPct val="120000"/>
              </a:lnSpc>
              <a:spcBef>
                <a:spcPts val="800"/>
              </a:spcBef>
              <a:spcAft>
                <a:spcPts val="0"/>
              </a:spcAft>
              <a:buClr>
                <a:schemeClr val="dk1"/>
              </a:buClr>
              <a:buSzPts val="2100"/>
              <a:buNone/>
            </a:pPr>
            <a:br>
              <a:rPr lang="fi"/>
            </a:br>
            <a:br>
              <a:rPr lang="fi" u="sng"/>
            </a:br>
            <a:endParaRPr/>
          </a:p>
          <a:p>
            <a:pPr marL="0" lvl="0" indent="0" algn="l" rtl="0">
              <a:lnSpc>
                <a:spcPct val="90000"/>
              </a:lnSpc>
              <a:spcBef>
                <a:spcPts val="800"/>
              </a:spcBef>
              <a:spcAft>
                <a:spcPts val="0"/>
              </a:spcAft>
              <a:buClr>
                <a:schemeClr val="dk1"/>
              </a:buClr>
              <a:buSzPts val="2100"/>
              <a:buNone/>
            </a:pPr>
            <a:endParaRPr/>
          </a:p>
          <a:p>
            <a:pPr marL="0" lvl="0" indent="0" algn="l" rtl="0">
              <a:lnSpc>
                <a:spcPct val="90000"/>
              </a:lnSpc>
              <a:spcBef>
                <a:spcPts val="800"/>
              </a:spcBef>
              <a:spcAft>
                <a:spcPts val="0"/>
              </a:spcAft>
              <a:buClr>
                <a:schemeClr val="dk1"/>
              </a:buClr>
              <a:buSzPts val="2100"/>
              <a:buNone/>
            </a:pPr>
            <a:endParaRPr/>
          </a:p>
          <a:p>
            <a:pPr marL="177800" lvl="0" indent="-88900" algn="l" rtl="0">
              <a:lnSpc>
                <a:spcPct val="90000"/>
              </a:lnSpc>
              <a:spcBef>
                <a:spcPts val="800"/>
              </a:spcBef>
              <a:spcAft>
                <a:spcPts val="1200"/>
              </a:spcAft>
              <a:buClr>
                <a:schemeClr val="dk1"/>
              </a:buClr>
              <a:buSzPts val="2100"/>
              <a:buNone/>
            </a:pPr>
            <a:endParaRPr/>
          </a:p>
        </p:txBody>
      </p:sp>
      <p:pic>
        <p:nvPicPr>
          <p:cNvPr id="143" name="Google Shape;143;p26" descr="Kuva, joka sisältää kohteen teksti&#10;&#10;Kuvaus luotu automaattisesti"/>
          <p:cNvPicPr preferRelativeResize="0"/>
          <p:nvPr/>
        </p:nvPicPr>
        <p:blipFill rotWithShape="1">
          <a:blip r:embed="rId3">
            <a:alphaModFix/>
          </a:blip>
          <a:srcRect/>
          <a:stretch/>
        </p:blipFill>
        <p:spPr>
          <a:xfrm>
            <a:off x="7250987" y="4237282"/>
            <a:ext cx="1755770" cy="794486"/>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8" name="Google Shape;148;p27"/>
          <p:cNvSpPr txBox="1">
            <a:spLocks noGrp="1"/>
          </p:cNvSpPr>
          <p:nvPr>
            <p:ph type="title"/>
          </p:nvPr>
        </p:nvSpPr>
        <p:spPr>
          <a:xfrm>
            <a:off x="628650" y="0"/>
            <a:ext cx="7886700" cy="994200"/>
          </a:xfrm>
          <a:prstGeom prst="rect">
            <a:avLst/>
          </a:prstGeom>
          <a:noFill/>
          <a:ln>
            <a:noFill/>
          </a:ln>
        </p:spPr>
        <p:txBody>
          <a:bodyPr spcFirstLastPara="1" wrap="square" lIns="68575" tIns="34275" rIns="68575" bIns="34275" anchor="ctr" anchorCtr="0">
            <a:normAutofit/>
          </a:bodyPr>
          <a:lstStyle/>
          <a:p>
            <a:pPr marL="0" lvl="0" indent="0" algn="l" rtl="0">
              <a:lnSpc>
                <a:spcPct val="90000"/>
              </a:lnSpc>
              <a:spcBef>
                <a:spcPts val="0"/>
              </a:spcBef>
              <a:spcAft>
                <a:spcPts val="0"/>
              </a:spcAft>
              <a:buClr>
                <a:schemeClr val="dk1"/>
              </a:buClr>
              <a:buSzPts val="3300"/>
              <a:buFont typeface="Calibri"/>
              <a:buNone/>
            </a:pPr>
            <a:r>
              <a:rPr lang="fi">
                <a:latin typeface="Calibri"/>
                <a:ea typeface="Calibri"/>
                <a:cs typeface="Calibri"/>
                <a:sym typeface="Calibri"/>
              </a:rPr>
              <a:t>Toiminnan periaatteita</a:t>
            </a:r>
            <a:endParaRPr/>
          </a:p>
        </p:txBody>
      </p:sp>
      <p:pic>
        <p:nvPicPr>
          <p:cNvPr id="149" name="Google Shape;149;p27" descr="Kuva, joka sisältää kohteen teksti&#10;&#10;Kuvaus luotu automaattisesti"/>
          <p:cNvPicPr preferRelativeResize="0"/>
          <p:nvPr/>
        </p:nvPicPr>
        <p:blipFill rotWithShape="1">
          <a:blip r:embed="rId3">
            <a:alphaModFix/>
          </a:blip>
          <a:srcRect/>
          <a:stretch/>
        </p:blipFill>
        <p:spPr>
          <a:xfrm>
            <a:off x="7250987" y="4237282"/>
            <a:ext cx="1755770" cy="794486"/>
          </a:xfrm>
          <a:prstGeom prst="rect">
            <a:avLst/>
          </a:prstGeom>
          <a:noFill/>
          <a:ln>
            <a:noFill/>
          </a:ln>
        </p:spPr>
      </p:pic>
      <p:sp>
        <p:nvSpPr>
          <p:cNvPr id="150" name="Google Shape;150;p27"/>
          <p:cNvSpPr txBox="1"/>
          <p:nvPr/>
        </p:nvSpPr>
        <p:spPr>
          <a:xfrm>
            <a:off x="312725" y="805225"/>
            <a:ext cx="8145600" cy="3838500"/>
          </a:xfrm>
          <a:prstGeom prst="rect">
            <a:avLst/>
          </a:prstGeom>
          <a:noFill/>
          <a:ln>
            <a:noFill/>
          </a:ln>
        </p:spPr>
        <p:txBody>
          <a:bodyPr spcFirstLastPara="1" wrap="square" lIns="68575" tIns="34275" rIns="68575" bIns="34275" anchor="t" anchorCtr="0">
            <a:noAutofit/>
          </a:bodyPr>
          <a:lstStyle/>
          <a:p>
            <a:pPr marL="177800" marR="0" lvl="0" indent="-196850" algn="l" rtl="0">
              <a:lnSpc>
                <a:spcPct val="70000"/>
              </a:lnSpc>
              <a:spcBef>
                <a:spcPts val="0"/>
              </a:spcBef>
              <a:spcAft>
                <a:spcPts val="0"/>
              </a:spcAft>
              <a:buClr>
                <a:schemeClr val="dk1"/>
              </a:buClr>
              <a:buSzPts val="1700"/>
              <a:buFont typeface="Arial"/>
              <a:buChar char="•"/>
            </a:pPr>
            <a:r>
              <a:rPr lang="fi" sz="1700" b="0" i="0" u="none" strike="noStrike" cap="none">
                <a:solidFill>
                  <a:schemeClr val="dk1"/>
                </a:solidFill>
                <a:latin typeface="Calibri"/>
                <a:ea typeface="Calibri"/>
                <a:cs typeface="Calibri"/>
                <a:sym typeface="Calibri"/>
              </a:rPr>
              <a:t>Yhdistyksen arvot: Arvostus, aktiivisuus, avoimuus.</a:t>
            </a:r>
            <a:endParaRPr sz="1700"/>
          </a:p>
          <a:p>
            <a:pPr marL="520700" marR="0" lvl="1" indent="-209550" algn="l" rtl="0">
              <a:lnSpc>
                <a:spcPct val="70000"/>
              </a:lnSpc>
              <a:spcBef>
                <a:spcPts val="400"/>
              </a:spcBef>
              <a:spcAft>
                <a:spcPts val="0"/>
              </a:spcAft>
              <a:buClr>
                <a:schemeClr val="dk1"/>
              </a:buClr>
              <a:buSzPts val="1700"/>
              <a:buFont typeface="Arial"/>
              <a:buChar char="•"/>
            </a:pPr>
            <a:r>
              <a:rPr lang="fi" sz="1700" b="0" i="0" u="none" strike="noStrike" cap="none">
                <a:solidFill>
                  <a:schemeClr val="dk1"/>
                </a:solidFill>
                <a:latin typeface="Calibri"/>
                <a:ea typeface="Calibri"/>
                <a:cs typeface="Calibri"/>
                <a:sym typeface="Calibri"/>
              </a:rPr>
              <a:t>Eri genrejen, tekijyyden osa-alueiden, sukupuolen, asuinalueen, etnisen alkuperän jne yhdenvertaisuus.</a:t>
            </a:r>
            <a:endParaRPr sz="1700"/>
          </a:p>
          <a:p>
            <a:pPr marL="520700" marR="0" lvl="1" indent="-209550" algn="l" rtl="0">
              <a:lnSpc>
                <a:spcPct val="70000"/>
              </a:lnSpc>
              <a:spcBef>
                <a:spcPts val="400"/>
              </a:spcBef>
              <a:spcAft>
                <a:spcPts val="0"/>
              </a:spcAft>
              <a:buClr>
                <a:schemeClr val="dk1"/>
              </a:buClr>
              <a:buSzPts val="1700"/>
              <a:buFont typeface="Arial"/>
              <a:buChar char="•"/>
            </a:pPr>
            <a:r>
              <a:rPr lang="fi" sz="1700" b="0" i="0" u="none" strike="noStrike" cap="none">
                <a:solidFill>
                  <a:schemeClr val="dk1"/>
                </a:solidFill>
                <a:latin typeface="Calibri"/>
                <a:ea typeface="Calibri"/>
                <a:cs typeface="Calibri"/>
                <a:sym typeface="Calibri"/>
              </a:rPr>
              <a:t>Luottamuksellisuus: Hakemusten sisältö, käsittelyprosessi, myöntöperusteet, hakemusten menestyminen.</a:t>
            </a:r>
            <a:endParaRPr sz="1700" b="0" i="0" u="none" strike="noStrike" cap="none">
              <a:solidFill>
                <a:schemeClr val="dk1"/>
              </a:solidFill>
              <a:latin typeface="Calibri"/>
              <a:ea typeface="Calibri"/>
              <a:cs typeface="Calibri"/>
              <a:sym typeface="Calibri"/>
            </a:endParaRPr>
          </a:p>
          <a:p>
            <a:pPr marL="520700" marR="0" lvl="1" indent="-209550" algn="l" rtl="0">
              <a:lnSpc>
                <a:spcPct val="70000"/>
              </a:lnSpc>
              <a:spcBef>
                <a:spcPts val="400"/>
              </a:spcBef>
              <a:spcAft>
                <a:spcPts val="0"/>
              </a:spcAft>
              <a:buClr>
                <a:schemeClr val="dk1"/>
              </a:buClr>
              <a:buSzPts val="1700"/>
              <a:buFont typeface="Arial"/>
              <a:buChar char="•"/>
            </a:pPr>
            <a:r>
              <a:rPr lang="fi" sz="1700" b="0" i="0" u="none" strike="noStrike" cap="none">
                <a:solidFill>
                  <a:schemeClr val="dk1"/>
                </a:solidFill>
                <a:latin typeface="Calibri"/>
                <a:ea typeface="Calibri"/>
                <a:cs typeface="Calibri"/>
                <a:sym typeface="Calibri"/>
              </a:rPr>
              <a:t>Avoimuus: kriteeristöt, myönnetyt stipendit.</a:t>
            </a:r>
            <a:endParaRPr sz="1700" b="0" i="0" u="none" strike="noStrike" cap="none">
              <a:solidFill>
                <a:schemeClr val="dk1"/>
              </a:solidFill>
              <a:latin typeface="Calibri"/>
              <a:ea typeface="Calibri"/>
              <a:cs typeface="Calibri"/>
              <a:sym typeface="Calibri"/>
            </a:endParaRPr>
          </a:p>
          <a:p>
            <a:pPr marL="177800" marR="0" lvl="0" indent="-196850" algn="l" rtl="0">
              <a:lnSpc>
                <a:spcPct val="70000"/>
              </a:lnSpc>
              <a:spcBef>
                <a:spcPts val="800"/>
              </a:spcBef>
              <a:spcAft>
                <a:spcPts val="0"/>
              </a:spcAft>
              <a:buClr>
                <a:schemeClr val="dk1"/>
              </a:buClr>
              <a:buSzPts val="1700"/>
              <a:buFont typeface="Arial"/>
              <a:buChar char="•"/>
            </a:pPr>
            <a:r>
              <a:rPr lang="fi" sz="1700" b="0" i="0" u="none" strike="noStrike" cap="none">
                <a:solidFill>
                  <a:schemeClr val="dk1"/>
                </a:solidFill>
                <a:latin typeface="Calibri"/>
                <a:ea typeface="Calibri"/>
                <a:cs typeface="Calibri"/>
                <a:sym typeface="Calibri"/>
              </a:rPr>
              <a:t>Muun tuen suhde päätöksiin</a:t>
            </a:r>
            <a:endParaRPr sz="1700"/>
          </a:p>
          <a:p>
            <a:pPr marL="520700" marR="0" lvl="1" indent="-209550" algn="l" rtl="0">
              <a:lnSpc>
                <a:spcPct val="70000"/>
              </a:lnSpc>
              <a:spcBef>
                <a:spcPts val="400"/>
              </a:spcBef>
              <a:spcAft>
                <a:spcPts val="0"/>
              </a:spcAft>
              <a:buClr>
                <a:schemeClr val="dk1"/>
              </a:buClr>
              <a:buSzPts val="1700"/>
              <a:buFont typeface="Arial"/>
              <a:buChar char="•"/>
            </a:pPr>
            <a:r>
              <a:rPr lang="fi" sz="1700" b="0" i="0" u="none" strike="noStrike" cap="none">
                <a:solidFill>
                  <a:schemeClr val="dk1"/>
                </a:solidFill>
                <a:latin typeface="Calibri"/>
                <a:ea typeface="Calibri"/>
                <a:cs typeface="Calibri"/>
                <a:sym typeface="Calibri"/>
              </a:rPr>
              <a:t>Music Finland, MES, SKR, Taike</a:t>
            </a:r>
            <a:endParaRPr sz="1700" b="0" i="0" u="none" strike="noStrike" cap="none">
              <a:solidFill>
                <a:schemeClr val="dk1"/>
              </a:solidFill>
              <a:latin typeface="Calibri"/>
              <a:ea typeface="Calibri"/>
              <a:cs typeface="Calibri"/>
              <a:sym typeface="Calibri"/>
            </a:endParaRPr>
          </a:p>
          <a:p>
            <a:pPr marL="177800" marR="0" lvl="0" indent="-196850" algn="l" rtl="0">
              <a:lnSpc>
                <a:spcPct val="70000"/>
              </a:lnSpc>
              <a:spcBef>
                <a:spcPts val="800"/>
              </a:spcBef>
              <a:spcAft>
                <a:spcPts val="0"/>
              </a:spcAft>
              <a:buClr>
                <a:schemeClr val="dk1"/>
              </a:buClr>
              <a:buSzPts val="1700"/>
              <a:buFont typeface="Arial"/>
              <a:buChar char="•"/>
            </a:pPr>
            <a:r>
              <a:rPr lang="fi" sz="1700" b="0" i="0" u="none" strike="noStrike" cap="none">
                <a:solidFill>
                  <a:schemeClr val="dk1"/>
                </a:solidFill>
                <a:latin typeface="Calibri"/>
                <a:ea typeface="Calibri"/>
                <a:cs typeface="Calibri"/>
                <a:sym typeface="Calibri"/>
              </a:rPr>
              <a:t>Hallituksen ja toimiston mahdolliset hakemukset</a:t>
            </a:r>
            <a:endParaRPr sz="1700"/>
          </a:p>
          <a:p>
            <a:pPr marL="520700" marR="0" lvl="1" indent="-209550" algn="l" rtl="0">
              <a:lnSpc>
                <a:spcPct val="70000"/>
              </a:lnSpc>
              <a:spcBef>
                <a:spcPts val="400"/>
              </a:spcBef>
              <a:spcAft>
                <a:spcPts val="0"/>
              </a:spcAft>
              <a:buClr>
                <a:schemeClr val="dk1"/>
              </a:buClr>
              <a:buSzPts val="1700"/>
              <a:buFont typeface="Arial"/>
              <a:buChar char="•"/>
            </a:pPr>
            <a:r>
              <a:rPr lang="fi" sz="1700" b="0" i="0" u="none" strike="noStrike" cap="none">
                <a:solidFill>
                  <a:schemeClr val="dk1"/>
                </a:solidFill>
                <a:latin typeface="Calibri"/>
                <a:ea typeface="Calibri"/>
                <a:cs typeface="Calibri"/>
                <a:sym typeface="Calibri"/>
              </a:rPr>
              <a:t>Hallituksen jäsenten hakemukset käsitellään normaalisti, samoin toimiston työntekijöiden pl. toiminnanjohtaja. Tämä on Suomen Musiikintekijät ry:n yhdistyksen kokouksen päätös.</a:t>
            </a:r>
            <a:endParaRPr sz="1700" b="0" i="0" u="none" strike="noStrike" cap="none">
              <a:solidFill>
                <a:schemeClr val="dk1"/>
              </a:solidFill>
              <a:latin typeface="Calibri"/>
              <a:ea typeface="Calibri"/>
              <a:cs typeface="Calibri"/>
              <a:sym typeface="Calibri"/>
            </a:endParaRPr>
          </a:p>
          <a:p>
            <a:pPr marL="177800" marR="0" lvl="0" indent="-196850" algn="l" rtl="0">
              <a:lnSpc>
                <a:spcPct val="70000"/>
              </a:lnSpc>
              <a:spcBef>
                <a:spcPts val="800"/>
              </a:spcBef>
              <a:spcAft>
                <a:spcPts val="0"/>
              </a:spcAft>
              <a:buClr>
                <a:schemeClr val="dk1"/>
              </a:buClr>
              <a:buSzPts val="1700"/>
              <a:buFont typeface="Arial"/>
              <a:buChar char="•"/>
            </a:pPr>
            <a:r>
              <a:rPr lang="fi" sz="1700" b="0" i="0" u="none" strike="noStrike" cap="none">
                <a:solidFill>
                  <a:schemeClr val="dk1"/>
                </a:solidFill>
                <a:latin typeface="Calibri"/>
                <a:ea typeface="Calibri"/>
                <a:cs typeface="Calibri"/>
                <a:sym typeface="Calibri"/>
              </a:rPr>
              <a:t>Toimikunnan jääviyskäytäntö</a:t>
            </a:r>
            <a:endParaRPr sz="1700"/>
          </a:p>
          <a:p>
            <a:pPr marL="520700" marR="0" lvl="1" indent="-209550" algn="l" rtl="0">
              <a:lnSpc>
                <a:spcPct val="70000"/>
              </a:lnSpc>
              <a:spcBef>
                <a:spcPts val="400"/>
              </a:spcBef>
              <a:spcAft>
                <a:spcPts val="0"/>
              </a:spcAft>
              <a:buClr>
                <a:schemeClr val="dk1"/>
              </a:buClr>
              <a:buSzPts val="1700"/>
              <a:buFont typeface="Arial"/>
              <a:buChar char="•"/>
            </a:pPr>
            <a:r>
              <a:rPr lang="fi" sz="1700" b="0" i="0" u="none" strike="noStrike" cap="none">
                <a:solidFill>
                  <a:schemeClr val="dk1"/>
                </a:solidFill>
                <a:latin typeface="Calibri"/>
                <a:ea typeface="Calibri"/>
                <a:cs typeface="Calibri"/>
                <a:sym typeface="Calibri"/>
              </a:rPr>
              <a:t>Toimikunnan jäsen ei voi saada stipendiä sinä aikana kun on toimikunnassa.</a:t>
            </a:r>
            <a:endParaRPr sz="1700"/>
          </a:p>
          <a:p>
            <a:pPr marL="520700" marR="0" lvl="1" indent="-209550" algn="l" rtl="0">
              <a:lnSpc>
                <a:spcPct val="70000"/>
              </a:lnSpc>
              <a:spcBef>
                <a:spcPts val="400"/>
              </a:spcBef>
              <a:spcAft>
                <a:spcPts val="0"/>
              </a:spcAft>
              <a:buClr>
                <a:schemeClr val="dk1"/>
              </a:buClr>
              <a:buSzPts val="1700"/>
              <a:buFont typeface="Arial"/>
              <a:buChar char="•"/>
            </a:pPr>
            <a:r>
              <a:rPr lang="fi" sz="1700" b="0" i="0" u="none" strike="noStrike" cap="none">
                <a:solidFill>
                  <a:schemeClr val="dk1"/>
                </a:solidFill>
                <a:latin typeface="Calibri"/>
                <a:ea typeface="Calibri"/>
                <a:cs typeface="Calibri"/>
                <a:sym typeface="Calibri"/>
              </a:rPr>
              <a:t>Lähipiiristä olevan hakemus: huoneesta pois ko. hakemuksen käsittelyn ajaksi</a:t>
            </a:r>
            <a:endParaRPr sz="1700" b="0" i="0" u="none" strike="noStrike" cap="none">
              <a:solidFill>
                <a:schemeClr val="dk1"/>
              </a:solidFill>
              <a:latin typeface="Calibri"/>
              <a:ea typeface="Calibri"/>
              <a:cs typeface="Calibri"/>
              <a:sym typeface="Calibri"/>
            </a:endParaRPr>
          </a:p>
          <a:p>
            <a:pPr marL="520700" marR="0" lvl="1" indent="-209550" algn="l" rtl="0">
              <a:lnSpc>
                <a:spcPct val="70000"/>
              </a:lnSpc>
              <a:spcBef>
                <a:spcPts val="400"/>
              </a:spcBef>
              <a:spcAft>
                <a:spcPts val="0"/>
              </a:spcAft>
              <a:buClr>
                <a:schemeClr val="dk1"/>
              </a:buClr>
              <a:buSzPts val="1700"/>
              <a:buFont typeface="Calibri"/>
              <a:buChar char="•"/>
            </a:pPr>
            <a:r>
              <a:rPr lang="fi" sz="1700">
                <a:solidFill>
                  <a:schemeClr val="dk1"/>
                </a:solidFill>
                <a:latin typeface="Calibri"/>
                <a:ea typeface="Calibri"/>
                <a:cs typeface="Calibri"/>
                <a:sym typeface="Calibri"/>
              </a:rPr>
              <a:t>Jääviydet kirjataan kokouspöytäkirjaan</a:t>
            </a:r>
            <a:endParaRPr sz="1700" b="0" i="0" u="none" strike="noStrike" cap="none">
              <a:solidFill>
                <a:schemeClr val="dk1"/>
              </a:solidFill>
              <a:latin typeface="Calibri"/>
              <a:ea typeface="Calibri"/>
              <a:cs typeface="Calibri"/>
              <a:sym typeface="Calibri"/>
            </a:endParaRPr>
          </a:p>
          <a:p>
            <a:pPr marL="177800" marR="0" lvl="0" indent="-88900" algn="l" rtl="0">
              <a:lnSpc>
                <a:spcPct val="70000"/>
              </a:lnSpc>
              <a:spcBef>
                <a:spcPts val="800"/>
              </a:spcBef>
              <a:spcAft>
                <a:spcPts val="0"/>
              </a:spcAft>
              <a:buClr>
                <a:schemeClr val="dk1"/>
              </a:buClr>
              <a:buSzPts val="840"/>
              <a:buFont typeface="Arial"/>
              <a:buNone/>
            </a:pPr>
            <a:endParaRPr sz="839" b="0" i="0" u="none" strike="noStrike" cap="none">
              <a:solidFill>
                <a:schemeClr val="dk1"/>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155" name="Google Shape;155;p28"/>
          <p:cNvSpPr txBox="1">
            <a:spLocks noGrp="1"/>
          </p:cNvSpPr>
          <p:nvPr>
            <p:ph type="title"/>
          </p:nvPr>
        </p:nvSpPr>
        <p:spPr>
          <a:xfrm>
            <a:off x="311700" y="1318275"/>
            <a:ext cx="8520600" cy="2087400"/>
          </a:xfrm>
          <a:prstGeom prst="rect">
            <a:avLst/>
          </a:prstGeom>
          <a:noFill/>
          <a:ln>
            <a:noFill/>
          </a:ln>
        </p:spPr>
        <p:txBody>
          <a:bodyPr spcFirstLastPara="1" wrap="square" lIns="68575" tIns="34275" rIns="68575" bIns="34275" anchor="ctr" anchorCtr="0">
            <a:normAutofit/>
          </a:bodyPr>
          <a:lstStyle/>
          <a:p>
            <a:pPr marL="0" lvl="0" indent="0" algn="ctr" rtl="0">
              <a:lnSpc>
                <a:spcPct val="90000"/>
              </a:lnSpc>
              <a:spcBef>
                <a:spcPts val="0"/>
              </a:spcBef>
              <a:spcAft>
                <a:spcPts val="0"/>
              </a:spcAft>
              <a:buClr>
                <a:schemeClr val="dk1"/>
              </a:buClr>
              <a:buSzPts val="3300"/>
              <a:buFont typeface="Calibri"/>
              <a:buNone/>
            </a:pPr>
            <a:r>
              <a:rPr lang="fi">
                <a:latin typeface="Calibri"/>
                <a:ea typeface="Calibri"/>
                <a:cs typeface="Calibri"/>
                <a:sym typeface="Calibri"/>
              </a:rPr>
              <a:t>KLAAVI.FI TOIMINTA SEKÄ HAKEMUSTEN KÄSITTELYPROSESSISTA</a:t>
            </a:r>
            <a:endParaRPr/>
          </a:p>
        </p:txBody>
      </p:sp>
      <p:pic>
        <p:nvPicPr>
          <p:cNvPr id="156" name="Google Shape;156;p28" descr="Kuva, joka sisältää kohteen teksti&#10;&#10;Kuvaus luotu automaattisesti"/>
          <p:cNvPicPr preferRelativeResize="0"/>
          <p:nvPr/>
        </p:nvPicPr>
        <p:blipFill rotWithShape="1">
          <a:blip r:embed="rId3">
            <a:alphaModFix/>
          </a:blip>
          <a:srcRect/>
          <a:stretch/>
        </p:blipFill>
        <p:spPr>
          <a:xfrm>
            <a:off x="7250987" y="4237282"/>
            <a:ext cx="1755770" cy="794486"/>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60"/>
        <p:cNvGrpSpPr/>
        <p:nvPr/>
      </p:nvGrpSpPr>
      <p:grpSpPr>
        <a:xfrm>
          <a:off x="0" y="0"/>
          <a:ext cx="0" cy="0"/>
          <a:chOff x="0" y="0"/>
          <a:chExt cx="0" cy="0"/>
        </a:xfrm>
      </p:grpSpPr>
      <p:sp>
        <p:nvSpPr>
          <p:cNvPr id="161" name="Google Shape;161;p29"/>
          <p:cNvSpPr txBox="1">
            <a:spLocks noGrp="1"/>
          </p:cNvSpPr>
          <p:nvPr>
            <p:ph type="title"/>
          </p:nvPr>
        </p:nvSpPr>
        <p:spPr>
          <a:xfrm>
            <a:off x="628650" y="4885"/>
            <a:ext cx="7886700" cy="994200"/>
          </a:xfrm>
          <a:prstGeom prst="rect">
            <a:avLst/>
          </a:prstGeom>
          <a:noFill/>
          <a:ln>
            <a:noFill/>
          </a:ln>
        </p:spPr>
        <p:txBody>
          <a:bodyPr spcFirstLastPara="1" wrap="square" lIns="68575" tIns="34275" rIns="68575" bIns="34275" anchor="ctr" anchorCtr="0">
            <a:normAutofit/>
          </a:bodyPr>
          <a:lstStyle/>
          <a:p>
            <a:pPr marL="0" lvl="0" indent="0" algn="l" rtl="0">
              <a:lnSpc>
                <a:spcPct val="90000"/>
              </a:lnSpc>
              <a:spcBef>
                <a:spcPts val="0"/>
              </a:spcBef>
              <a:spcAft>
                <a:spcPts val="0"/>
              </a:spcAft>
              <a:buClr>
                <a:schemeClr val="dk1"/>
              </a:buClr>
              <a:buSzPts val="3300"/>
              <a:buFont typeface="Calibri"/>
              <a:buNone/>
            </a:pPr>
            <a:r>
              <a:rPr lang="fi">
                <a:latin typeface="Calibri"/>
                <a:ea typeface="Calibri"/>
                <a:cs typeface="Calibri"/>
                <a:sym typeface="Calibri"/>
              </a:rPr>
              <a:t>Klaavin toiminnallisuuden esittely</a:t>
            </a:r>
            <a:endParaRPr/>
          </a:p>
        </p:txBody>
      </p:sp>
      <p:pic>
        <p:nvPicPr>
          <p:cNvPr id="162" name="Google Shape;162;p29"/>
          <p:cNvPicPr preferRelativeResize="0"/>
          <p:nvPr/>
        </p:nvPicPr>
        <p:blipFill rotWithShape="1">
          <a:blip r:embed="rId3">
            <a:alphaModFix/>
          </a:blip>
          <a:srcRect/>
          <a:stretch/>
        </p:blipFill>
        <p:spPr>
          <a:xfrm>
            <a:off x="309151" y="1259469"/>
            <a:ext cx="7720310" cy="3186760"/>
          </a:xfrm>
          <a:prstGeom prst="rect">
            <a:avLst/>
          </a:prstGeom>
          <a:noFill/>
          <a:ln w="9525" cap="flat" cmpd="sng">
            <a:solidFill>
              <a:schemeClr val="accent6"/>
            </a:solidFill>
            <a:prstDash val="solid"/>
            <a:round/>
            <a:headEnd type="none" w="sm" len="sm"/>
            <a:tailEnd type="none" w="sm" len="sm"/>
          </a:ln>
        </p:spPr>
      </p:pic>
      <p:sp>
        <p:nvSpPr>
          <p:cNvPr id="163" name="Google Shape;163;p29"/>
          <p:cNvSpPr txBox="1"/>
          <p:nvPr/>
        </p:nvSpPr>
        <p:spPr>
          <a:xfrm>
            <a:off x="309151" y="860558"/>
            <a:ext cx="2598600" cy="28470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fi" sz="1400" b="0" i="0" u="none" strike="noStrike" cap="none">
                <a:solidFill>
                  <a:schemeClr val="dk1"/>
                </a:solidFill>
                <a:latin typeface="Calibri"/>
                <a:ea typeface="Calibri"/>
                <a:cs typeface="Calibri"/>
                <a:sym typeface="Calibri"/>
              </a:rPr>
              <a:t>www.klaavi.fi</a:t>
            </a:r>
            <a:endParaRPr sz="1400">
              <a:solidFill>
                <a:schemeClr val="dk1"/>
              </a:solidFill>
              <a:latin typeface="Calibri"/>
              <a:ea typeface="Calibri"/>
              <a:cs typeface="Calibri"/>
              <a:sym typeface="Calibri"/>
            </a:endParaRPr>
          </a:p>
        </p:txBody>
      </p:sp>
      <p:sp>
        <p:nvSpPr>
          <p:cNvPr id="164" name="Google Shape;164;p29"/>
          <p:cNvSpPr/>
          <p:nvPr/>
        </p:nvSpPr>
        <p:spPr>
          <a:xfrm>
            <a:off x="5882333" y="999057"/>
            <a:ext cx="1596000" cy="710100"/>
          </a:xfrm>
          <a:prstGeom prst="ellipse">
            <a:avLst/>
          </a:prstGeom>
          <a:noFill/>
          <a:ln w="38100" cap="flat" cmpd="sng">
            <a:solidFill>
              <a:srgbClr val="FF0000"/>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sp>
        <p:nvSpPr>
          <p:cNvPr id="169" name="Google Shape;169;p30"/>
          <p:cNvSpPr/>
          <p:nvPr/>
        </p:nvSpPr>
        <p:spPr>
          <a:xfrm>
            <a:off x="5476875" y="3762375"/>
            <a:ext cx="844800" cy="177900"/>
          </a:xfrm>
          <a:prstGeom prst="rect">
            <a:avLst/>
          </a:prstGeom>
          <a:solidFill>
            <a:srgbClr val="FFFFFF"/>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170" name="Google Shape;170;p30"/>
          <p:cNvSpPr/>
          <p:nvPr/>
        </p:nvSpPr>
        <p:spPr>
          <a:xfrm>
            <a:off x="6499225" y="3673475"/>
            <a:ext cx="844800" cy="177900"/>
          </a:xfrm>
          <a:prstGeom prst="rect">
            <a:avLst/>
          </a:prstGeom>
          <a:solidFill>
            <a:srgbClr val="FFFFFF"/>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171" name="Google Shape;171;p30"/>
          <p:cNvSpPr txBox="1">
            <a:spLocks noGrp="1"/>
          </p:cNvSpPr>
          <p:nvPr>
            <p:ph type="title"/>
          </p:nvPr>
        </p:nvSpPr>
        <p:spPr>
          <a:xfrm>
            <a:off x="176622" y="231378"/>
            <a:ext cx="8790900" cy="994200"/>
          </a:xfrm>
          <a:prstGeom prst="rect">
            <a:avLst/>
          </a:prstGeom>
          <a:noFill/>
          <a:ln>
            <a:noFill/>
          </a:ln>
        </p:spPr>
        <p:txBody>
          <a:bodyPr spcFirstLastPara="1" wrap="square" lIns="68575" tIns="34275" rIns="68575" bIns="34275" anchor="ctr" anchorCtr="0">
            <a:normAutofit/>
          </a:bodyPr>
          <a:lstStyle/>
          <a:p>
            <a:pPr marL="0" lvl="0" indent="0" algn="l" rtl="0">
              <a:lnSpc>
                <a:spcPct val="90000"/>
              </a:lnSpc>
              <a:spcBef>
                <a:spcPts val="0"/>
              </a:spcBef>
              <a:spcAft>
                <a:spcPts val="0"/>
              </a:spcAft>
              <a:buClr>
                <a:schemeClr val="dk1"/>
              </a:buClr>
              <a:buSzPts val="3300"/>
              <a:buFont typeface="Calibri"/>
              <a:buNone/>
            </a:pPr>
            <a:r>
              <a:rPr lang="fi">
                <a:latin typeface="Calibri"/>
                <a:ea typeface="Calibri"/>
                <a:cs typeface="Calibri"/>
                <a:sym typeface="Calibri"/>
              </a:rPr>
              <a:t>Toimikunnan esikäsittely: äänestys</a:t>
            </a:r>
            <a:endParaRPr/>
          </a:p>
        </p:txBody>
      </p:sp>
      <p:pic>
        <p:nvPicPr>
          <p:cNvPr id="172" name="Google Shape;172;p30"/>
          <p:cNvPicPr preferRelativeResize="0"/>
          <p:nvPr/>
        </p:nvPicPr>
        <p:blipFill rotWithShape="1">
          <a:blip r:embed="rId3">
            <a:alphaModFix/>
          </a:blip>
          <a:srcRect/>
          <a:stretch/>
        </p:blipFill>
        <p:spPr>
          <a:xfrm>
            <a:off x="266699" y="1647825"/>
            <a:ext cx="8588895" cy="2714625"/>
          </a:xfrm>
          <a:prstGeom prst="rect">
            <a:avLst/>
          </a:prstGeom>
          <a:noFill/>
          <a:ln w="9525" cap="flat" cmpd="sng">
            <a:solidFill>
              <a:srgbClr val="000000"/>
            </a:solidFill>
            <a:prstDash val="solid"/>
            <a:round/>
            <a:headEnd type="none" w="sm" len="sm"/>
            <a:tailEnd type="none" w="sm" len="sm"/>
          </a:ln>
        </p:spPr>
      </p:pic>
      <p:sp>
        <p:nvSpPr>
          <p:cNvPr id="173" name="Google Shape;173;p30"/>
          <p:cNvSpPr txBox="1"/>
          <p:nvPr/>
        </p:nvSpPr>
        <p:spPr>
          <a:xfrm>
            <a:off x="2876550" y="2218676"/>
            <a:ext cx="4833300" cy="145470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fi" sz="1500">
                <a:solidFill>
                  <a:srgbClr val="FF0000"/>
                </a:solidFill>
                <a:latin typeface="Calibri"/>
                <a:ea typeface="Calibri"/>
                <a:cs typeface="Calibri"/>
                <a:sym typeface="Calibri"/>
              </a:rPr>
              <a:t>MTR:llä käytössä KOLME eri äänivaihtoehtoa: </a:t>
            </a:r>
            <a:br>
              <a:rPr lang="fi" sz="1500">
                <a:solidFill>
                  <a:srgbClr val="FF0000"/>
                </a:solidFill>
                <a:latin typeface="Calibri"/>
                <a:ea typeface="Calibri"/>
                <a:cs typeface="Calibri"/>
                <a:sym typeface="Calibri"/>
              </a:rPr>
            </a:br>
            <a:r>
              <a:rPr lang="fi" sz="1500">
                <a:solidFill>
                  <a:srgbClr val="FF0000"/>
                </a:solidFill>
                <a:latin typeface="Calibri"/>
                <a:ea typeface="Calibri"/>
                <a:cs typeface="Calibri"/>
                <a:sym typeface="Calibri"/>
              </a:rPr>
              <a:t>HALUAN TUKEA</a:t>
            </a:r>
            <a:br>
              <a:rPr lang="fi" sz="1500">
                <a:solidFill>
                  <a:srgbClr val="FF0000"/>
                </a:solidFill>
                <a:latin typeface="Calibri"/>
                <a:ea typeface="Calibri"/>
                <a:cs typeface="Calibri"/>
                <a:sym typeface="Calibri"/>
              </a:rPr>
            </a:br>
            <a:r>
              <a:rPr lang="fi" sz="1500">
                <a:solidFill>
                  <a:srgbClr val="FF0000"/>
                </a:solidFill>
                <a:latin typeface="Calibri"/>
                <a:ea typeface="Calibri"/>
                <a:cs typeface="Calibri"/>
                <a:sym typeface="Calibri"/>
              </a:rPr>
              <a:t>EN HALUA TUKEA</a:t>
            </a:r>
            <a:br>
              <a:rPr lang="fi" sz="1500">
                <a:solidFill>
                  <a:srgbClr val="FF0000"/>
                </a:solidFill>
                <a:latin typeface="Calibri"/>
                <a:ea typeface="Calibri"/>
                <a:cs typeface="Calibri"/>
                <a:sym typeface="Calibri"/>
              </a:rPr>
            </a:br>
            <a:r>
              <a:rPr lang="fi" sz="1500">
                <a:solidFill>
                  <a:srgbClr val="FF0000"/>
                </a:solidFill>
                <a:latin typeface="Calibri"/>
                <a:ea typeface="Calibri"/>
                <a:cs typeface="Calibri"/>
                <a:sym typeface="Calibri"/>
              </a:rPr>
              <a:t>JÄÄVI</a:t>
            </a:r>
            <a:endParaRPr sz="1100"/>
          </a:p>
          <a:p>
            <a:pPr marL="0" marR="0" lvl="0" indent="0" algn="l" rtl="0">
              <a:spcBef>
                <a:spcPts val="0"/>
              </a:spcBef>
              <a:spcAft>
                <a:spcPts val="0"/>
              </a:spcAft>
              <a:buNone/>
            </a:pPr>
            <a:endParaRPr sz="1500">
              <a:solidFill>
                <a:srgbClr val="FF0000"/>
              </a:solidFill>
              <a:latin typeface="Calibri"/>
              <a:ea typeface="Calibri"/>
              <a:cs typeface="Calibri"/>
              <a:sym typeface="Calibri"/>
            </a:endParaRPr>
          </a:p>
          <a:p>
            <a:pPr marL="0" marR="0" lvl="0" indent="0" algn="l" rtl="0">
              <a:spcBef>
                <a:spcPts val="0"/>
              </a:spcBef>
              <a:spcAft>
                <a:spcPts val="0"/>
              </a:spcAft>
              <a:buNone/>
            </a:pPr>
            <a:endParaRPr sz="1500">
              <a:solidFill>
                <a:srgbClr val="FF0000"/>
              </a:solidFill>
              <a:latin typeface="Calibri"/>
              <a:ea typeface="Calibri"/>
              <a:cs typeface="Calibri"/>
              <a:sym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sp>
        <p:nvSpPr>
          <p:cNvPr id="178" name="Google Shape;178;p31"/>
          <p:cNvSpPr/>
          <p:nvPr/>
        </p:nvSpPr>
        <p:spPr>
          <a:xfrm>
            <a:off x="5476875" y="3762375"/>
            <a:ext cx="844800" cy="177900"/>
          </a:xfrm>
          <a:prstGeom prst="rect">
            <a:avLst/>
          </a:prstGeom>
          <a:solidFill>
            <a:srgbClr val="FFFFFF"/>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179" name="Google Shape;179;p31"/>
          <p:cNvSpPr/>
          <p:nvPr/>
        </p:nvSpPr>
        <p:spPr>
          <a:xfrm>
            <a:off x="6499225" y="3673475"/>
            <a:ext cx="844800" cy="177900"/>
          </a:xfrm>
          <a:prstGeom prst="rect">
            <a:avLst/>
          </a:prstGeom>
          <a:solidFill>
            <a:srgbClr val="FFFFFF"/>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180" name="Google Shape;180;p31"/>
          <p:cNvSpPr txBox="1">
            <a:spLocks noGrp="1"/>
          </p:cNvSpPr>
          <p:nvPr>
            <p:ph type="title"/>
          </p:nvPr>
        </p:nvSpPr>
        <p:spPr>
          <a:xfrm>
            <a:off x="176622" y="111049"/>
            <a:ext cx="8790900" cy="994200"/>
          </a:xfrm>
          <a:prstGeom prst="rect">
            <a:avLst/>
          </a:prstGeom>
          <a:noFill/>
          <a:ln>
            <a:noFill/>
          </a:ln>
        </p:spPr>
        <p:txBody>
          <a:bodyPr spcFirstLastPara="1" wrap="square" lIns="68575" tIns="34275" rIns="68575" bIns="34275" anchor="ctr" anchorCtr="0">
            <a:normAutofit/>
          </a:bodyPr>
          <a:lstStyle/>
          <a:p>
            <a:pPr marL="0" lvl="0" indent="0" algn="l" rtl="0">
              <a:lnSpc>
                <a:spcPct val="90000"/>
              </a:lnSpc>
              <a:spcBef>
                <a:spcPts val="0"/>
              </a:spcBef>
              <a:spcAft>
                <a:spcPts val="0"/>
              </a:spcAft>
              <a:buClr>
                <a:schemeClr val="dk1"/>
              </a:buClr>
              <a:buSzPts val="3300"/>
              <a:buFont typeface="Calibri"/>
              <a:buNone/>
            </a:pPr>
            <a:r>
              <a:rPr lang="fi">
                <a:latin typeface="Calibri"/>
                <a:ea typeface="Calibri"/>
                <a:cs typeface="Calibri"/>
                <a:sym typeface="Calibri"/>
              </a:rPr>
              <a:t>MTR:n kokouskäytäntö: “shortlistit”</a:t>
            </a:r>
            <a:endParaRPr/>
          </a:p>
        </p:txBody>
      </p:sp>
      <p:sp>
        <p:nvSpPr>
          <p:cNvPr id="181" name="Google Shape;181;p31"/>
          <p:cNvSpPr txBox="1"/>
          <p:nvPr/>
        </p:nvSpPr>
        <p:spPr>
          <a:xfrm>
            <a:off x="464900" y="1244500"/>
            <a:ext cx="8435100" cy="2763000"/>
          </a:xfrm>
          <a:prstGeom prst="rect">
            <a:avLst/>
          </a:prstGeom>
          <a:noFill/>
          <a:ln>
            <a:noFill/>
          </a:ln>
        </p:spPr>
        <p:txBody>
          <a:bodyPr spcFirstLastPara="1" wrap="square" lIns="68575" tIns="34275" rIns="68575" bIns="34275" anchor="t" anchorCtr="0">
            <a:spAutoFit/>
          </a:bodyPr>
          <a:lstStyle/>
          <a:p>
            <a:pPr marL="254000" marR="0" lvl="0" indent="-254000" algn="l" rtl="0">
              <a:spcBef>
                <a:spcPts val="0"/>
              </a:spcBef>
              <a:spcAft>
                <a:spcPts val="0"/>
              </a:spcAft>
              <a:buClr>
                <a:schemeClr val="dk1"/>
              </a:buClr>
              <a:buSzPts val="1600"/>
              <a:buChar char="•"/>
            </a:pPr>
            <a:r>
              <a:rPr lang="fi" sz="1600">
                <a:solidFill>
                  <a:schemeClr val="dk1"/>
                </a:solidFill>
                <a:latin typeface="Calibri"/>
                <a:ea typeface="Calibri"/>
                <a:cs typeface="Calibri"/>
                <a:sym typeface="Calibri"/>
              </a:rPr>
              <a:t>“Shortlist” on työkalu, jolla hahmotetaan eniten puoltavia esiääniä saaneet hakemukset. </a:t>
            </a:r>
            <a:endParaRPr sz="1600"/>
          </a:p>
          <a:p>
            <a:pPr marL="254000" marR="0" lvl="0" indent="-152400" algn="l" rtl="0">
              <a:spcBef>
                <a:spcPts val="0"/>
              </a:spcBef>
              <a:spcAft>
                <a:spcPts val="0"/>
              </a:spcAft>
              <a:buClr>
                <a:schemeClr val="dk1"/>
              </a:buClr>
              <a:buSzPts val="1500"/>
              <a:buFont typeface="Arial"/>
              <a:buNone/>
            </a:pPr>
            <a:endParaRPr sz="1600">
              <a:solidFill>
                <a:schemeClr val="dk1"/>
              </a:solidFill>
              <a:latin typeface="Calibri"/>
              <a:ea typeface="Calibri"/>
              <a:cs typeface="Calibri"/>
              <a:sym typeface="Calibri"/>
            </a:endParaRPr>
          </a:p>
          <a:p>
            <a:pPr marL="254000" marR="0" lvl="0" indent="-254000" algn="l" rtl="0">
              <a:spcBef>
                <a:spcPts val="0"/>
              </a:spcBef>
              <a:spcAft>
                <a:spcPts val="0"/>
              </a:spcAft>
              <a:buClr>
                <a:schemeClr val="dk1"/>
              </a:buClr>
              <a:buSzPts val="1600"/>
              <a:buChar char="•"/>
            </a:pPr>
            <a:r>
              <a:rPr lang="fi" sz="1600">
                <a:solidFill>
                  <a:schemeClr val="dk1"/>
                </a:solidFill>
                <a:latin typeface="Calibri"/>
                <a:ea typeface="Calibri"/>
                <a:cs typeface="Calibri"/>
                <a:sym typeface="Calibri"/>
              </a:rPr>
              <a:t>Shortlistit lähetetään koko toimikunnalle muutamaa päivää ennen päätöskokousta. </a:t>
            </a:r>
            <a:endParaRPr sz="1600">
              <a:solidFill>
                <a:schemeClr val="dk1"/>
              </a:solidFill>
              <a:latin typeface="Calibri"/>
              <a:ea typeface="Calibri"/>
              <a:cs typeface="Calibri"/>
              <a:sym typeface="Calibri"/>
            </a:endParaRPr>
          </a:p>
          <a:p>
            <a:pPr marL="342900" marR="0" lvl="0" indent="0" algn="l" rtl="0">
              <a:spcBef>
                <a:spcPts val="0"/>
              </a:spcBef>
              <a:spcAft>
                <a:spcPts val="0"/>
              </a:spcAft>
              <a:buNone/>
            </a:pPr>
            <a:endParaRPr sz="1600">
              <a:solidFill>
                <a:schemeClr val="dk1"/>
              </a:solidFill>
              <a:latin typeface="Calibri"/>
              <a:ea typeface="Calibri"/>
              <a:cs typeface="Calibri"/>
              <a:sym typeface="Calibri"/>
            </a:endParaRPr>
          </a:p>
          <a:p>
            <a:pPr marL="254000" marR="0" lvl="0" indent="-254000" algn="l" rtl="0">
              <a:spcBef>
                <a:spcPts val="0"/>
              </a:spcBef>
              <a:spcAft>
                <a:spcPts val="0"/>
              </a:spcAft>
              <a:buClr>
                <a:schemeClr val="dk1"/>
              </a:buClr>
              <a:buSzPts val="1600"/>
              <a:buChar char="•"/>
            </a:pPr>
            <a:r>
              <a:rPr lang="fi" sz="1600">
                <a:solidFill>
                  <a:schemeClr val="dk1"/>
                </a:solidFill>
                <a:latin typeface="Calibri"/>
                <a:ea typeface="Calibri"/>
                <a:cs typeface="Calibri"/>
                <a:sym typeface="Calibri"/>
              </a:rPr>
              <a:t>Toimikunnan jäsenet valmistautuvat kokoukseen miettimällä hakemuksia, jotka haluavat nostaa kokouksessa keskusteluun, jotka eivät ole nousseet esikäsittelyssä ns. shortlistalle. </a:t>
            </a:r>
            <a:endParaRPr sz="1600"/>
          </a:p>
          <a:p>
            <a:pPr marL="254000" marR="0" lvl="0" indent="-152400" algn="l" rtl="0">
              <a:spcBef>
                <a:spcPts val="0"/>
              </a:spcBef>
              <a:spcAft>
                <a:spcPts val="0"/>
              </a:spcAft>
              <a:buClr>
                <a:schemeClr val="dk1"/>
              </a:buClr>
              <a:buSzPts val="1500"/>
              <a:buFont typeface="Arial"/>
              <a:buNone/>
            </a:pPr>
            <a:endParaRPr sz="1600">
              <a:solidFill>
                <a:schemeClr val="dk1"/>
              </a:solidFill>
              <a:latin typeface="Calibri"/>
              <a:ea typeface="Calibri"/>
              <a:cs typeface="Calibri"/>
              <a:sym typeface="Calibri"/>
            </a:endParaRPr>
          </a:p>
          <a:p>
            <a:pPr marL="254000" marR="0" lvl="0" indent="-254000" algn="l" rtl="0">
              <a:spcBef>
                <a:spcPts val="0"/>
              </a:spcBef>
              <a:spcAft>
                <a:spcPts val="0"/>
              </a:spcAft>
              <a:buClr>
                <a:schemeClr val="dk1"/>
              </a:buClr>
              <a:buSzPts val="1600"/>
              <a:buChar char="•"/>
            </a:pPr>
            <a:r>
              <a:rPr lang="fi" sz="1600">
                <a:solidFill>
                  <a:schemeClr val="dk1"/>
                </a:solidFill>
                <a:latin typeface="Calibri"/>
                <a:ea typeface="Calibri"/>
                <a:cs typeface="Calibri"/>
                <a:sym typeface="Calibri"/>
              </a:rPr>
              <a:t>Kokouksessa on mahdollista nostaa mikä tahansa hakemus keskusteluun ja äänestykseen. </a:t>
            </a:r>
            <a:endParaRPr sz="1600"/>
          </a:p>
          <a:p>
            <a:pPr marL="254000" marR="0" lvl="0" indent="-152400" algn="l" rtl="0">
              <a:spcBef>
                <a:spcPts val="0"/>
              </a:spcBef>
              <a:spcAft>
                <a:spcPts val="0"/>
              </a:spcAft>
              <a:buClr>
                <a:schemeClr val="dk1"/>
              </a:buClr>
              <a:buSzPts val="1500"/>
              <a:buFont typeface="Arial"/>
              <a:buNone/>
            </a:pPr>
            <a:endParaRPr sz="1600">
              <a:solidFill>
                <a:schemeClr val="dk1"/>
              </a:solidFill>
              <a:latin typeface="Calibri"/>
              <a:ea typeface="Calibri"/>
              <a:cs typeface="Calibri"/>
              <a:sym typeface="Calibri"/>
            </a:endParaRPr>
          </a:p>
          <a:p>
            <a:pPr marL="254000" marR="0" lvl="0" indent="-254000" algn="l" rtl="0">
              <a:spcBef>
                <a:spcPts val="0"/>
              </a:spcBef>
              <a:spcAft>
                <a:spcPts val="0"/>
              </a:spcAft>
              <a:buClr>
                <a:schemeClr val="dk1"/>
              </a:buClr>
              <a:buSzPts val="1600"/>
              <a:buChar char="•"/>
            </a:pPr>
            <a:r>
              <a:rPr lang="fi" sz="1600">
                <a:solidFill>
                  <a:schemeClr val="dk1"/>
                </a:solidFill>
                <a:latin typeface="Calibri"/>
                <a:ea typeface="Calibri"/>
                <a:cs typeface="Calibri"/>
                <a:sym typeface="Calibri"/>
              </a:rPr>
              <a:t>Lopulliset päätökset stipendien saajista tehdään päätöskokouksessa. </a:t>
            </a:r>
            <a:endParaRPr sz="1600">
              <a:solidFill>
                <a:schemeClr val="dk2"/>
              </a:solidFill>
            </a:endParaRPr>
          </a:p>
          <a:p>
            <a:pPr marL="0" marR="0" lvl="0" indent="0" algn="l" rtl="0">
              <a:spcBef>
                <a:spcPts val="0"/>
              </a:spcBef>
              <a:spcAft>
                <a:spcPts val="0"/>
              </a:spcAft>
              <a:buNone/>
            </a:pPr>
            <a:endParaRPr sz="1500" b="1">
              <a:solidFill>
                <a:schemeClr val="dk1"/>
              </a:solidFill>
              <a:latin typeface="Calibri"/>
              <a:ea typeface="Calibri"/>
              <a:cs typeface="Calibri"/>
              <a:sym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sp>
        <p:nvSpPr>
          <p:cNvPr id="186" name="Google Shape;186;p32"/>
          <p:cNvSpPr/>
          <p:nvPr/>
        </p:nvSpPr>
        <p:spPr>
          <a:xfrm>
            <a:off x="5476875" y="3762375"/>
            <a:ext cx="844800" cy="177900"/>
          </a:xfrm>
          <a:prstGeom prst="rect">
            <a:avLst/>
          </a:prstGeom>
          <a:solidFill>
            <a:srgbClr val="FFFFFF"/>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187" name="Google Shape;187;p32"/>
          <p:cNvSpPr/>
          <p:nvPr/>
        </p:nvSpPr>
        <p:spPr>
          <a:xfrm>
            <a:off x="6499225" y="3673475"/>
            <a:ext cx="844800" cy="177900"/>
          </a:xfrm>
          <a:prstGeom prst="rect">
            <a:avLst/>
          </a:prstGeom>
          <a:solidFill>
            <a:srgbClr val="FFFFFF"/>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188" name="Google Shape;188;p32"/>
          <p:cNvSpPr txBox="1">
            <a:spLocks noGrp="1"/>
          </p:cNvSpPr>
          <p:nvPr>
            <p:ph type="title"/>
          </p:nvPr>
        </p:nvSpPr>
        <p:spPr>
          <a:xfrm>
            <a:off x="176622" y="111049"/>
            <a:ext cx="8790900" cy="994200"/>
          </a:xfrm>
          <a:prstGeom prst="rect">
            <a:avLst/>
          </a:prstGeom>
          <a:noFill/>
          <a:ln>
            <a:noFill/>
          </a:ln>
        </p:spPr>
        <p:txBody>
          <a:bodyPr spcFirstLastPara="1" wrap="square" lIns="68575" tIns="34275" rIns="68575" bIns="34275" anchor="ctr" anchorCtr="0">
            <a:normAutofit/>
          </a:bodyPr>
          <a:lstStyle/>
          <a:p>
            <a:pPr marL="0" lvl="0" indent="0" algn="l" rtl="0">
              <a:lnSpc>
                <a:spcPct val="90000"/>
              </a:lnSpc>
              <a:spcBef>
                <a:spcPts val="0"/>
              </a:spcBef>
              <a:spcAft>
                <a:spcPts val="0"/>
              </a:spcAft>
              <a:buClr>
                <a:schemeClr val="dk1"/>
              </a:buClr>
              <a:buSzPts val="3300"/>
              <a:buFont typeface="Calibri"/>
              <a:buNone/>
            </a:pPr>
            <a:r>
              <a:rPr lang="fi">
                <a:latin typeface="Calibri"/>
                <a:ea typeface="Calibri"/>
                <a:cs typeface="Calibri"/>
                <a:sym typeface="Calibri"/>
              </a:rPr>
              <a:t>HYVÄN HAKEMUKSEN PIIRTEITÄ</a:t>
            </a:r>
            <a:endParaRPr/>
          </a:p>
        </p:txBody>
      </p:sp>
      <p:sp>
        <p:nvSpPr>
          <p:cNvPr id="189" name="Google Shape;189;p32"/>
          <p:cNvSpPr txBox="1"/>
          <p:nvPr/>
        </p:nvSpPr>
        <p:spPr>
          <a:xfrm>
            <a:off x="474500" y="1105250"/>
            <a:ext cx="8434200" cy="2763000"/>
          </a:xfrm>
          <a:prstGeom prst="rect">
            <a:avLst/>
          </a:prstGeom>
          <a:noFill/>
          <a:ln>
            <a:noFill/>
          </a:ln>
        </p:spPr>
        <p:txBody>
          <a:bodyPr spcFirstLastPara="1" wrap="square" lIns="68575" tIns="34275" rIns="68575" bIns="34275" anchor="t" anchorCtr="0">
            <a:spAutoFit/>
          </a:bodyPr>
          <a:lstStyle/>
          <a:p>
            <a:pPr marL="254000" marR="0" lvl="0" indent="-254000" algn="l" rtl="0">
              <a:spcBef>
                <a:spcPts val="0"/>
              </a:spcBef>
              <a:spcAft>
                <a:spcPts val="0"/>
              </a:spcAft>
              <a:buClr>
                <a:schemeClr val="dk1"/>
              </a:buClr>
              <a:buSzPts val="1600"/>
              <a:buChar char="•"/>
            </a:pPr>
            <a:r>
              <a:rPr lang="fi" sz="1600">
                <a:solidFill>
                  <a:schemeClr val="dk1"/>
                </a:solidFill>
                <a:latin typeface="Calibri"/>
                <a:ea typeface="Calibri"/>
                <a:cs typeface="Calibri"/>
                <a:sym typeface="Calibri"/>
              </a:rPr>
              <a:t>Lue ohjeet. </a:t>
            </a:r>
            <a:endParaRPr sz="1600">
              <a:solidFill>
                <a:schemeClr val="dk1"/>
              </a:solidFill>
              <a:latin typeface="Calibri"/>
              <a:ea typeface="Calibri"/>
              <a:cs typeface="Calibri"/>
              <a:sym typeface="Calibri"/>
            </a:endParaRPr>
          </a:p>
          <a:p>
            <a:pPr marL="254000" marR="0" lvl="0" indent="-254000" algn="l" rtl="0">
              <a:spcBef>
                <a:spcPts val="0"/>
              </a:spcBef>
              <a:spcAft>
                <a:spcPts val="0"/>
              </a:spcAft>
              <a:buClr>
                <a:schemeClr val="dk1"/>
              </a:buClr>
              <a:buSzPts val="1600"/>
              <a:buChar char="•"/>
            </a:pPr>
            <a:r>
              <a:rPr lang="fi" sz="1600">
                <a:solidFill>
                  <a:schemeClr val="dk1"/>
                </a:solidFill>
                <a:latin typeface="Calibri"/>
                <a:ea typeface="Calibri"/>
                <a:cs typeface="Calibri"/>
                <a:sym typeface="Calibri"/>
              </a:rPr>
              <a:t>Selkeys; otsikko, suunnitelma ja budjetti kohtaavat</a:t>
            </a:r>
            <a:endParaRPr sz="1600">
              <a:solidFill>
                <a:schemeClr val="dk1"/>
              </a:solidFill>
              <a:latin typeface="Calibri"/>
              <a:ea typeface="Calibri"/>
              <a:cs typeface="Calibri"/>
              <a:sym typeface="Calibri"/>
            </a:endParaRPr>
          </a:p>
          <a:p>
            <a:pPr marL="254000" marR="0" lvl="0" indent="-254000" algn="l" rtl="0">
              <a:spcBef>
                <a:spcPts val="0"/>
              </a:spcBef>
              <a:spcAft>
                <a:spcPts val="0"/>
              </a:spcAft>
              <a:buClr>
                <a:schemeClr val="dk1"/>
              </a:buClr>
              <a:buSzPts val="1600"/>
              <a:buFont typeface="Calibri"/>
              <a:buChar char="•"/>
            </a:pPr>
            <a:r>
              <a:rPr lang="fi" sz="1600">
                <a:solidFill>
                  <a:schemeClr val="dk1"/>
                </a:solidFill>
                <a:latin typeface="Calibri"/>
                <a:ea typeface="Calibri"/>
                <a:cs typeface="Calibri"/>
                <a:sym typeface="Calibri"/>
              </a:rPr>
              <a:t>Realistinen suunnitelma; ei ylimalkainen esim. “kirjoitan biisejä”. </a:t>
            </a:r>
            <a:endParaRPr sz="1600">
              <a:solidFill>
                <a:schemeClr val="dk1"/>
              </a:solidFill>
              <a:latin typeface="Calibri"/>
              <a:ea typeface="Calibri"/>
              <a:cs typeface="Calibri"/>
              <a:sym typeface="Calibri"/>
            </a:endParaRPr>
          </a:p>
          <a:p>
            <a:pPr marL="685800" marR="0" lvl="1" indent="-266700" algn="l" rtl="0">
              <a:spcBef>
                <a:spcPts val="0"/>
              </a:spcBef>
              <a:spcAft>
                <a:spcPts val="0"/>
              </a:spcAft>
              <a:buClr>
                <a:schemeClr val="dk1"/>
              </a:buClr>
              <a:buSzPts val="1600"/>
              <a:buFont typeface="Calibri"/>
              <a:buChar char="○"/>
            </a:pPr>
            <a:r>
              <a:rPr lang="fi" sz="1600">
                <a:solidFill>
                  <a:schemeClr val="dk1"/>
                </a:solidFill>
                <a:latin typeface="Calibri"/>
                <a:ea typeface="Calibri"/>
                <a:cs typeface="Calibri"/>
                <a:sym typeface="Calibri"/>
              </a:rPr>
              <a:t>Vastaa kysymyksiin: Mitä teet? Missä ja milloin? Kenen kanssa? Kenelle? Miten työskentelet? Suunniteltu tulos.</a:t>
            </a:r>
            <a:endParaRPr sz="1600">
              <a:solidFill>
                <a:schemeClr val="dk1"/>
              </a:solidFill>
              <a:latin typeface="Calibri"/>
              <a:ea typeface="Calibri"/>
              <a:cs typeface="Calibri"/>
              <a:sym typeface="Calibri"/>
            </a:endParaRPr>
          </a:p>
          <a:p>
            <a:pPr marL="342900" marR="0" lvl="0" indent="-266700" algn="l" rtl="0">
              <a:spcBef>
                <a:spcPts val="0"/>
              </a:spcBef>
              <a:spcAft>
                <a:spcPts val="0"/>
              </a:spcAft>
              <a:buClr>
                <a:schemeClr val="dk1"/>
              </a:buClr>
              <a:buSzPts val="1600"/>
              <a:buFont typeface="Calibri"/>
              <a:buChar char="•"/>
            </a:pPr>
            <a:r>
              <a:rPr lang="fi" sz="1600">
                <a:solidFill>
                  <a:schemeClr val="dk1"/>
                </a:solidFill>
                <a:latin typeface="Calibri"/>
                <a:ea typeface="Calibri"/>
                <a:cs typeface="Calibri"/>
                <a:sym typeface="Calibri"/>
              </a:rPr>
              <a:t>Talousarvio tulee olla linjassa suunnitelman kanssa. </a:t>
            </a:r>
            <a:endParaRPr sz="1600">
              <a:solidFill>
                <a:schemeClr val="dk1"/>
              </a:solidFill>
              <a:latin typeface="Calibri"/>
              <a:ea typeface="Calibri"/>
              <a:cs typeface="Calibri"/>
              <a:sym typeface="Calibri"/>
            </a:endParaRPr>
          </a:p>
          <a:p>
            <a:pPr marL="342900" marR="0" lvl="0" indent="-266700" algn="l" rtl="0">
              <a:spcBef>
                <a:spcPts val="0"/>
              </a:spcBef>
              <a:spcAft>
                <a:spcPts val="0"/>
              </a:spcAft>
              <a:buClr>
                <a:schemeClr val="dk1"/>
              </a:buClr>
              <a:buSzPts val="1600"/>
              <a:buFont typeface="Calibri"/>
              <a:buChar char="•"/>
            </a:pPr>
            <a:r>
              <a:rPr lang="fi" sz="1600">
                <a:solidFill>
                  <a:schemeClr val="dk1"/>
                </a:solidFill>
                <a:latin typeface="Calibri"/>
                <a:ea typeface="Calibri"/>
                <a:cs typeface="Calibri"/>
                <a:sym typeface="Calibri"/>
              </a:rPr>
              <a:t>Vastaa kaikkiin hakemuksen kenttiin. Linkit supertärkeitä! Varmista, että linkit toimivat. Lataa mp3 mieluiten hakemukseen. </a:t>
            </a:r>
            <a:endParaRPr sz="1600">
              <a:solidFill>
                <a:schemeClr val="dk1"/>
              </a:solidFill>
              <a:latin typeface="Calibri"/>
              <a:ea typeface="Calibri"/>
              <a:cs typeface="Calibri"/>
              <a:sym typeface="Calibri"/>
            </a:endParaRPr>
          </a:p>
          <a:p>
            <a:pPr marL="342900" marR="0" lvl="0" indent="-266700" algn="l" rtl="0">
              <a:spcBef>
                <a:spcPts val="0"/>
              </a:spcBef>
              <a:spcAft>
                <a:spcPts val="0"/>
              </a:spcAft>
              <a:buClr>
                <a:schemeClr val="dk1"/>
              </a:buClr>
              <a:buSzPts val="1600"/>
              <a:buFont typeface="Calibri"/>
              <a:buChar char="•"/>
            </a:pPr>
            <a:r>
              <a:rPr lang="fi" sz="1600">
                <a:solidFill>
                  <a:schemeClr val="dk1"/>
                </a:solidFill>
                <a:latin typeface="Calibri"/>
                <a:ea typeface="Calibri"/>
                <a:cs typeface="Calibri"/>
                <a:sym typeface="Calibri"/>
              </a:rPr>
              <a:t>Muista: Paras hakemus on lähetetty hakemus! </a:t>
            </a:r>
            <a:endParaRPr sz="1600">
              <a:solidFill>
                <a:schemeClr val="dk1"/>
              </a:solidFill>
              <a:latin typeface="Calibri"/>
              <a:ea typeface="Calibri"/>
              <a:cs typeface="Calibri"/>
              <a:sym typeface="Calibri"/>
            </a:endParaRPr>
          </a:p>
          <a:p>
            <a:pPr marL="342900" marR="0" lvl="0" indent="-266700" algn="l" rtl="0">
              <a:spcBef>
                <a:spcPts val="0"/>
              </a:spcBef>
              <a:spcAft>
                <a:spcPts val="0"/>
              </a:spcAft>
              <a:buClr>
                <a:schemeClr val="dk1"/>
              </a:buClr>
              <a:buSzPts val="1600"/>
              <a:buFont typeface="Calibri"/>
              <a:buChar char="•"/>
            </a:pPr>
            <a:r>
              <a:rPr lang="fi" sz="1600">
                <a:solidFill>
                  <a:schemeClr val="dk1"/>
                </a:solidFill>
                <a:latin typeface="Calibri"/>
                <a:ea typeface="Calibri"/>
                <a:cs typeface="Calibri"/>
                <a:sym typeface="Calibri"/>
              </a:rPr>
              <a:t>Lue vinkkejä hyvän hakemuksen tekoon lisää: artpro.uniarts.fi </a:t>
            </a:r>
            <a:endParaRPr sz="1600">
              <a:solidFill>
                <a:schemeClr val="dk1"/>
              </a:solidFill>
              <a:latin typeface="Calibri"/>
              <a:ea typeface="Calibri"/>
              <a:cs typeface="Calibri"/>
              <a:sym typeface="Calibri"/>
            </a:endParaRPr>
          </a:p>
          <a:p>
            <a:pPr marL="0" marR="0" lvl="0" indent="0" algn="l" rtl="0">
              <a:spcBef>
                <a:spcPts val="0"/>
              </a:spcBef>
              <a:spcAft>
                <a:spcPts val="0"/>
              </a:spcAft>
              <a:buNone/>
            </a:pPr>
            <a:endParaRPr sz="1500" b="1">
              <a:solidFill>
                <a:schemeClr val="dk1"/>
              </a:solidFill>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sp>
        <p:nvSpPr>
          <p:cNvPr id="194" name="Google Shape;194;p33"/>
          <p:cNvSpPr/>
          <p:nvPr/>
        </p:nvSpPr>
        <p:spPr>
          <a:xfrm>
            <a:off x="5476875" y="3762375"/>
            <a:ext cx="844800" cy="177900"/>
          </a:xfrm>
          <a:prstGeom prst="rect">
            <a:avLst/>
          </a:prstGeom>
          <a:solidFill>
            <a:srgbClr val="FFFFFF"/>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195" name="Google Shape;195;p33"/>
          <p:cNvSpPr/>
          <p:nvPr/>
        </p:nvSpPr>
        <p:spPr>
          <a:xfrm>
            <a:off x="6499225" y="3673475"/>
            <a:ext cx="844800" cy="177900"/>
          </a:xfrm>
          <a:prstGeom prst="rect">
            <a:avLst/>
          </a:prstGeom>
          <a:solidFill>
            <a:srgbClr val="FFFFFF"/>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196" name="Google Shape;196;p33"/>
          <p:cNvSpPr txBox="1">
            <a:spLocks noGrp="1"/>
          </p:cNvSpPr>
          <p:nvPr>
            <p:ph type="title"/>
          </p:nvPr>
        </p:nvSpPr>
        <p:spPr>
          <a:xfrm>
            <a:off x="176622" y="111049"/>
            <a:ext cx="8790900" cy="994200"/>
          </a:xfrm>
          <a:prstGeom prst="rect">
            <a:avLst/>
          </a:prstGeom>
          <a:noFill/>
          <a:ln>
            <a:noFill/>
          </a:ln>
        </p:spPr>
        <p:txBody>
          <a:bodyPr spcFirstLastPara="1" wrap="square" lIns="68575" tIns="34275" rIns="68575" bIns="34275" anchor="ctr" anchorCtr="0">
            <a:normAutofit/>
          </a:bodyPr>
          <a:lstStyle/>
          <a:p>
            <a:pPr marL="0" lvl="0" indent="0" algn="l" rtl="0">
              <a:lnSpc>
                <a:spcPct val="90000"/>
              </a:lnSpc>
              <a:spcBef>
                <a:spcPts val="0"/>
              </a:spcBef>
              <a:spcAft>
                <a:spcPts val="0"/>
              </a:spcAft>
              <a:buClr>
                <a:schemeClr val="dk1"/>
              </a:buClr>
              <a:buSzPts val="3300"/>
              <a:buFont typeface="Calibri"/>
              <a:buNone/>
            </a:pPr>
            <a:r>
              <a:rPr lang="fi">
                <a:latin typeface="Calibri"/>
                <a:ea typeface="Calibri"/>
                <a:cs typeface="Calibri"/>
                <a:sym typeface="Calibri"/>
              </a:rPr>
              <a:t>Vastauksia ennakkoon lähetettyihin kysymyksiin: </a:t>
            </a:r>
            <a:endParaRPr/>
          </a:p>
        </p:txBody>
      </p:sp>
      <p:sp>
        <p:nvSpPr>
          <p:cNvPr id="197" name="Google Shape;197;p33"/>
          <p:cNvSpPr txBox="1"/>
          <p:nvPr/>
        </p:nvSpPr>
        <p:spPr>
          <a:xfrm>
            <a:off x="484100" y="1006750"/>
            <a:ext cx="8425500" cy="4123500"/>
          </a:xfrm>
          <a:prstGeom prst="rect">
            <a:avLst/>
          </a:prstGeom>
          <a:noFill/>
          <a:ln>
            <a:noFill/>
          </a:ln>
        </p:spPr>
        <p:txBody>
          <a:bodyPr spcFirstLastPara="1" wrap="square" lIns="68575" tIns="34275" rIns="68575" bIns="34275" anchor="t" anchorCtr="0">
            <a:spAutoFit/>
          </a:bodyPr>
          <a:lstStyle/>
          <a:p>
            <a:pPr marL="342900" lvl="0" indent="-241300" algn="l" rtl="0">
              <a:lnSpc>
                <a:spcPct val="115000"/>
              </a:lnSpc>
              <a:spcBef>
                <a:spcPts val="0"/>
              </a:spcBef>
              <a:spcAft>
                <a:spcPts val="0"/>
              </a:spcAft>
              <a:buSzPts val="1200"/>
              <a:buChar char="•"/>
            </a:pPr>
            <a:r>
              <a:rPr lang="fi" sz="1200">
                <a:highlight>
                  <a:srgbClr val="FFFFFF"/>
                </a:highlight>
              </a:rPr>
              <a:t>Vinkit omakustanneartisteille, jotka myös julkaisevat musiikin itse.</a:t>
            </a:r>
            <a:endParaRPr sz="1200">
              <a:highlight>
                <a:srgbClr val="FFFFFF"/>
              </a:highlight>
            </a:endParaRPr>
          </a:p>
          <a:p>
            <a:pPr marL="342900" lvl="0" indent="-241300" algn="l" rtl="0">
              <a:lnSpc>
                <a:spcPct val="115000"/>
              </a:lnSpc>
              <a:spcBef>
                <a:spcPts val="0"/>
              </a:spcBef>
              <a:spcAft>
                <a:spcPts val="0"/>
              </a:spcAft>
              <a:buSzPts val="1200"/>
              <a:buChar char="•"/>
            </a:pPr>
            <a:r>
              <a:rPr lang="fi" sz="1200">
                <a:highlight>
                  <a:srgbClr val="F8F8F8"/>
                </a:highlight>
              </a:rPr>
              <a:t>Millainen on menestyvä hakemus erityisesti uransa alkuvaiheessa olevalta tekijältä?</a:t>
            </a:r>
            <a:endParaRPr sz="1200">
              <a:highlight>
                <a:srgbClr val="F8F8F8"/>
              </a:highlight>
            </a:endParaRPr>
          </a:p>
          <a:p>
            <a:pPr marL="342900" lvl="0" indent="-241300" algn="l" rtl="0">
              <a:lnSpc>
                <a:spcPct val="115000"/>
              </a:lnSpc>
              <a:spcBef>
                <a:spcPts val="0"/>
              </a:spcBef>
              <a:spcAft>
                <a:spcPts val="0"/>
              </a:spcAft>
              <a:buSzPts val="1200"/>
              <a:buChar char="•"/>
            </a:pPr>
            <a:r>
              <a:rPr lang="fi" sz="1200">
                <a:highlight>
                  <a:srgbClr val="FFFFFF"/>
                </a:highlight>
              </a:rPr>
              <a:t>Onko jotain esimerkkiä millaiset hakemukset tulevat varmasti hylätyksi? Millainen on hyvä apurahahakemus, että se varmasti huomataan?</a:t>
            </a:r>
            <a:endParaRPr sz="1200">
              <a:highlight>
                <a:srgbClr val="FFFFFF"/>
              </a:highlight>
            </a:endParaRPr>
          </a:p>
          <a:p>
            <a:pPr marL="342900" lvl="0" indent="-241300" algn="l" rtl="0">
              <a:lnSpc>
                <a:spcPct val="115000"/>
              </a:lnSpc>
              <a:spcBef>
                <a:spcPts val="0"/>
              </a:spcBef>
              <a:spcAft>
                <a:spcPts val="0"/>
              </a:spcAft>
              <a:buSzPts val="1200"/>
              <a:buChar char="•"/>
            </a:pPr>
            <a:r>
              <a:rPr lang="fi" sz="1200">
                <a:highlight>
                  <a:srgbClr val="F8F8F8"/>
                </a:highlight>
              </a:rPr>
              <a:t>Kuinka alussa uraa tukea voi saada? Onko mahdollista, vaikkei olisi saavutuksia vielä?</a:t>
            </a:r>
            <a:endParaRPr sz="1200">
              <a:highlight>
                <a:srgbClr val="F8F8F8"/>
              </a:highlight>
            </a:endParaRPr>
          </a:p>
          <a:p>
            <a:pPr marL="342900" lvl="0" indent="-241300" algn="l" rtl="0">
              <a:lnSpc>
                <a:spcPct val="115000"/>
              </a:lnSpc>
              <a:spcBef>
                <a:spcPts val="0"/>
              </a:spcBef>
              <a:spcAft>
                <a:spcPts val="0"/>
              </a:spcAft>
              <a:buSzPts val="1200"/>
              <a:buChar char="•"/>
            </a:pPr>
            <a:r>
              <a:rPr lang="fi" sz="1200">
                <a:highlight>
                  <a:srgbClr val="FFFFFF"/>
                </a:highlight>
              </a:rPr>
              <a:t>Mitä hyväksytyssä hakemuksessa painotetaan? </a:t>
            </a:r>
            <a:endParaRPr sz="1200">
              <a:highlight>
                <a:srgbClr val="FFFFFF"/>
              </a:highlight>
            </a:endParaRPr>
          </a:p>
          <a:p>
            <a:pPr marL="342900" lvl="0" indent="-241300" algn="l" rtl="0">
              <a:lnSpc>
                <a:spcPct val="115000"/>
              </a:lnSpc>
              <a:spcBef>
                <a:spcPts val="0"/>
              </a:spcBef>
              <a:spcAft>
                <a:spcPts val="0"/>
              </a:spcAft>
              <a:buSzPts val="1200"/>
              <a:buChar char="•"/>
            </a:pPr>
            <a:r>
              <a:rPr lang="fi" sz="1200">
                <a:highlight>
                  <a:srgbClr val="FFFFFF"/>
                </a:highlight>
              </a:rPr>
              <a:t>Onko väliä tekeekö muutakin työtä kuin sitä artistiprojektia (esim bilebändissä toimiva muusikko tai osa-aikainen toisen alan työntekijä)? </a:t>
            </a:r>
            <a:endParaRPr sz="1200">
              <a:highlight>
                <a:srgbClr val="FFFFFF"/>
              </a:highlight>
            </a:endParaRPr>
          </a:p>
          <a:p>
            <a:pPr marL="342900" lvl="0" indent="-241300" algn="l" rtl="0">
              <a:lnSpc>
                <a:spcPct val="115000"/>
              </a:lnSpc>
              <a:spcBef>
                <a:spcPts val="0"/>
              </a:spcBef>
              <a:spcAft>
                <a:spcPts val="0"/>
              </a:spcAft>
              <a:buSzPts val="1200"/>
              <a:buChar char="•"/>
            </a:pPr>
            <a:r>
              <a:rPr lang="fi" sz="1200">
                <a:highlight>
                  <a:srgbClr val="FFFFFF"/>
                </a:highlight>
              </a:rPr>
              <a:t>Onko väliä minkä verran on aiempaa näyttöä (esim julkaisuapurahassa vaikka aiemmin julkaistu albumi, taiteilija-apurahassa alan koulutus) vai katsotaanko hakemuksissa ensisijaisesti itse projektia? Katsotaanko projektissa ensisijaisesti sen yhteiskunnallista tai monitahoista subjektiivista merkitystä vai mahdollisuutta olla kaupallisesti menestynyt? </a:t>
            </a:r>
            <a:endParaRPr sz="1200">
              <a:highlight>
                <a:srgbClr val="FFFFFF"/>
              </a:highlight>
            </a:endParaRPr>
          </a:p>
          <a:p>
            <a:pPr marL="342900" lvl="0" indent="-241300" algn="l" rtl="0">
              <a:lnSpc>
                <a:spcPct val="115000"/>
              </a:lnSpc>
              <a:spcBef>
                <a:spcPts val="0"/>
              </a:spcBef>
              <a:spcAft>
                <a:spcPts val="0"/>
              </a:spcAft>
              <a:buSzPts val="1200"/>
              <a:buChar char="•"/>
            </a:pPr>
            <a:r>
              <a:rPr lang="fi" sz="1200">
                <a:highlight>
                  <a:srgbClr val="FFFFFF"/>
                </a:highlight>
              </a:rPr>
              <a:t>Paljonko se, että hakemuksen arvoija tuntee (tai vaikka vain tietää) hakemuksen tekijän, lisää mahdollisuutta saada apurahan?</a:t>
            </a:r>
            <a:endParaRPr sz="1200">
              <a:highlight>
                <a:srgbClr val="FFFFFF"/>
              </a:highlight>
            </a:endParaRPr>
          </a:p>
          <a:p>
            <a:pPr marL="342900" lvl="0" indent="-241300" algn="l" rtl="0">
              <a:lnSpc>
                <a:spcPct val="115000"/>
              </a:lnSpc>
              <a:spcBef>
                <a:spcPts val="0"/>
              </a:spcBef>
              <a:spcAft>
                <a:spcPts val="0"/>
              </a:spcAft>
              <a:buSzPts val="1200"/>
              <a:buChar char="•"/>
            </a:pPr>
            <a:r>
              <a:rPr lang="fi" sz="1200">
                <a:highlight>
                  <a:srgbClr val="FFFFFF"/>
                </a:highlight>
              </a:rPr>
              <a:t>Erityispiirteet ja kriteerit liittyen musiikintekijöiden alle 30v ura-apurahaan.</a:t>
            </a:r>
            <a:endParaRPr sz="1200">
              <a:highlight>
                <a:srgbClr val="FFFFFF"/>
              </a:highlight>
            </a:endParaRPr>
          </a:p>
          <a:p>
            <a:pPr marL="342900" lvl="0" indent="-241300" algn="l" rtl="0">
              <a:lnSpc>
                <a:spcPct val="115000"/>
              </a:lnSpc>
              <a:spcBef>
                <a:spcPts val="0"/>
              </a:spcBef>
              <a:spcAft>
                <a:spcPts val="0"/>
              </a:spcAft>
              <a:buSzPts val="1200"/>
              <a:buChar char="•"/>
            </a:pPr>
            <a:r>
              <a:rPr lang="fi" sz="1200">
                <a:highlight>
                  <a:srgbClr val="FFFFFF"/>
                </a:highlight>
              </a:rPr>
              <a:t>Kuinka erottua apurahahakemuksessa edukseen?</a:t>
            </a:r>
            <a:endParaRPr sz="1200">
              <a:highlight>
                <a:srgbClr val="FFFFFF"/>
              </a:highlight>
            </a:endParaRPr>
          </a:p>
          <a:p>
            <a:pPr marL="342900" lvl="0" indent="-241300" algn="l" rtl="0">
              <a:lnSpc>
                <a:spcPct val="115000"/>
              </a:lnSpc>
              <a:spcBef>
                <a:spcPts val="0"/>
              </a:spcBef>
              <a:spcAft>
                <a:spcPts val="0"/>
              </a:spcAft>
              <a:buSzPts val="1200"/>
              <a:buChar char="•"/>
            </a:pPr>
            <a:r>
              <a:rPr lang="fi" sz="1200">
                <a:highlight>
                  <a:srgbClr val="F8F8F8"/>
                </a:highlight>
              </a:rPr>
              <a:t>Onko name droppailu avain onneen lopulta vai kieliasun akateemisuus?</a:t>
            </a:r>
            <a:endParaRPr sz="1200">
              <a:highlight>
                <a:srgbClr val="F8F8F8"/>
              </a:highlight>
            </a:endParaRPr>
          </a:p>
          <a:p>
            <a:pPr marL="342900" lvl="0" indent="-241300" algn="l" rtl="0">
              <a:lnSpc>
                <a:spcPct val="115000"/>
              </a:lnSpc>
              <a:spcBef>
                <a:spcPts val="0"/>
              </a:spcBef>
              <a:spcAft>
                <a:spcPts val="0"/>
              </a:spcAft>
              <a:buSzPts val="1200"/>
              <a:buChar char="•"/>
            </a:pPr>
            <a:r>
              <a:rPr lang="fi" sz="1200">
                <a:highlight>
                  <a:srgbClr val="FFFFFF"/>
                </a:highlight>
              </a:rPr>
              <a:t>Onko este apurahan saamiseen, jos on Musiikintekijöiden lisäksi Suomen säveltäjien jäsen?</a:t>
            </a:r>
            <a:endParaRPr sz="1600">
              <a:latin typeface="Calibri"/>
              <a:ea typeface="Calibri"/>
              <a:cs typeface="Calibri"/>
              <a:sym typeface="Calibri"/>
            </a:endParaRPr>
          </a:p>
          <a:p>
            <a:pPr marL="0" marR="0" lvl="0" indent="0" algn="l" rtl="0">
              <a:spcBef>
                <a:spcPts val="0"/>
              </a:spcBef>
              <a:spcAft>
                <a:spcPts val="0"/>
              </a:spcAft>
              <a:buNone/>
            </a:pPr>
            <a:endParaRPr sz="1500" b="1">
              <a:latin typeface="Calibri"/>
              <a:ea typeface="Calibri"/>
              <a:cs typeface="Calibri"/>
              <a:sym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sp>
        <p:nvSpPr>
          <p:cNvPr id="202" name="Google Shape;202;p34"/>
          <p:cNvSpPr/>
          <p:nvPr/>
        </p:nvSpPr>
        <p:spPr>
          <a:xfrm>
            <a:off x="5476875" y="3762375"/>
            <a:ext cx="844800" cy="177900"/>
          </a:xfrm>
          <a:prstGeom prst="rect">
            <a:avLst/>
          </a:prstGeom>
          <a:solidFill>
            <a:srgbClr val="FFFFFF"/>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203" name="Google Shape;203;p34"/>
          <p:cNvSpPr/>
          <p:nvPr/>
        </p:nvSpPr>
        <p:spPr>
          <a:xfrm>
            <a:off x="6499225" y="3673475"/>
            <a:ext cx="844800" cy="177900"/>
          </a:xfrm>
          <a:prstGeom prst="rect">
            <a:avLst/>
          </a:prstGeom>
          <a:solidFill>
            <a:srgbClr val="FFFFFF"/>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204" name="Google Shape;204;p34"/>
          <p:cNvSpPr txBox="1">
            <a:spLocks noGrp="1"/>
          </p:cNvSpPr>
          <p:nvPr>
            <p:ph type="body" idx="1"/>
          </p:nvPr>
        </p:nvSpPr>
        <p:spPr>
          <a:xfrm>
            <a:off x="752800" y="1102700"/>
            <a:ext cx="7753500" cy="3003600"/>
          </a:xfrm>
          <a:prstGeom prst="rect">
            <a:avLst/>
          </a:prstGeom>
          <a:noFill/>
          <a:ln>
            <a:noFill/>
          </a:ln>
        </p:spPr>
        <p:txBody>
          <a:bodyPr spcFirstLastPara="1" wrap="square" lIns="68575" tIns="34275" rIns="68575" bIns="34275" anchor="t" anchorCtr="0">
            <a:normAutofit fontScale="85000" lnSpcReduction="20000"/>
          </a:bodyPr>
          <a:lstStyle/>
          <a:p>
            <a:pPr marL="177800" lvl="0" indent="0" algn="l" rtl="0">
              <a:lnSpc>
                <a:spcPct val="90000"/>
              </a:lnSpc>
              <a:spcBef>
                <a:spcPts val="0"/>
              </a:spcBef>
              <a:spcAft>
                <a:spcPts val="0"/>
              </a:spcAft>
              <a:buNone/>
            </a:pPr>
            <a:endParaRPr/>
          </a:p>
          <a:p>
            <a:pPr marL="177800" lvl="0" indent="0" algn="ctr" rtl="0">
              <a:lnSpc>
                <a:spcPct val="90000"/>
              </a:lnSpc>
              <a:spcBef>
                <a:spcPts val="0"/>
              </a:spcBef>
              <a:spcAft>
                <a:spcPts val="0"/>
              </a:spcAft>
              <a:buNone/>
            </a:pPr>
            <a:r>
              <a:rPr lang="fi" sz="3800">
                <a:solidFill>
                  <a:srgbClr val="000000"/>
                </a:solidFill>
              </a:rPr>
              <a:t>KIITOS!</a:t>
            </a:r>
            <a:endParaRPr sz="3800">
              <a:solidFill>
                <a:srgbClr val="000000"/>
              </a:solidFill>
            </a:endParaRPr>
          </a:p>
          <a:p>
            <a:pPr marL="177800" lvl="0" indent="0" algn="l" rtl="0">
              <a:lnSpc>
                <a:spcPct val="90000"/>
              </a:lnSpc>
              <a:spcBef>
                <a:spcPts val="0"/>
              </a:spcBef>
              <a:spcAft>
                <a:spcPts val="0"/>
              </a:spcAft>
              <a:buNone/>
            </a:pPr>
            <a:endParaRPr/>
          </a:p>
          <a:p>
            <a:pPr marL="177800" lvl="0" indent="0" algn="l" rtl="0">
              <a:lnSpc>
                <a:spcPct val="90000"/>
              </a:lnSpc>
              <a:spcBef>
                <a:spcPts val="0"/>
              </a:spcBef>
              <a:spcAft>
                <a:spcPts val="0"/>
              </a:spcAft>
              <a:buNone/>
            </a:pPr>
            <a:endParaRPr/>
          </a:p>
          <a:p>
            <a:pPr marL="177800" lvl="0" indent="0" algn="ctr" rtl="0">
              <a:lnSpc>
                <a:spcPct val="90000"/>
              </a:lnSpc>
              <a:spcBef>
                <a:spcPts val="0"/>
              </a:spcBef>
              <a:spcAft>
                <a:spcPts val="0"/>
              </a:spcAft>
              <a:buNone/>
            </a:pPr>
            <a:endParaRPr/>
          </a:p>
          <a:p>
            <a:pPr marL="177800" lvl="0" indent="0" algn="ctr" rtl="0">
              <a:lnSpc>
                <a:spcPct val="90000"/>
              </a:lnSpc>
              <a:spcBef>
                <a:spcPts val="0"/>
              </a:spcBef>
              <a:spcAft>
                <a:spcPts val="0"/>
              </a:spcAft>
              <a:buNone/>
            </a:pPr>
            <a:r>
              <a:rPr lang="fi" u="sng">
                <a:solidFill>
                  <a:schemeClr val="hlink"/>
                </a:solidFill>
                <a:hlinkClick r:id="rId3"/>
              </a:rPr>
              <a:t>riitta.huttunen@musiikintekijat.fi</a:t>
            </a:r>
            <a:r>
              <a:rPr lang="fi"/>
              <a:t> </a:t>
            </a:r>
            <a:endParaRPr/>
          </a:p>
          <a:p>
            <a:pPr marL="177800" lvl="0" indent="0" algn="ctr" rtl="0">
              <a:lnSpc>
                <a:spcPct val="90000"/>
              </a:lnSpc>
              <a:spcBef>
                <a:spcPts val="0"/>
              </a:spcBef>
              <a:spcAft>
                <a:spcPts val="0"/>
              </a:spcAft>
              <a:buNone/>
            </a:pPr>
            <a:endParaRPr/>
          </a:p>
          <a:p>
            <a:pPr marL="177800" lvl="0" indent="0" algn="ctr" rtl="0">
              <a:lnSpc>
                <a:spcPct val="90000"/>
              </a:lnSpc>
              <a:spcBef>
                <a:spcPts val="0"/>
              </a:spcBef>
              <a:spcAft>
                <a:spcPts val="0"/>
              </a:spcAft>
              <a:buNone/>
            </a:pPr>
            <a:r>
              <a:rPr lang="fi">
                <a:solidFill>
                  <a:schemeClr val="dk1"/>
                </a:solidFill>
              </a:rPr>
              <a:t>p. 050 355 1036</a:t>
            </a:r>
            <a:endParaRPr>
              <a:solidFill>
                <a:schemeClr val="dk1"/>
              </a:solidFill>
            </a:endParaRPr>
          </a:p>
          <a:p>
            <a:pPr marL="177800" lvl="0" indent="0" algn="ctr" rtl="0">
              <a:lnSpc>
                <a:spcPct val="90000"/>
              </a:lnSpc>
              <a:spcBef>
                <a:spcPts val="0"/>
              </a:spcBef>
              <a:spcAft>
                <a:spcPts val="0"/>
              </a:spcAft>
              <a:buNone/>
            </a:pPr>
            <a:endParaRPr>
              <a:solidFill>
                <a:schemeClr val="dk1"/>
              </a:solidFill>
            </a:endParaRPr>
          </a:p>
          <a:p>
            <a:pPr marL="177800" lvl="0" indent="0" algn="ctr" rtl="0">
              <a:lnSpc>
                <a:spcPct val="90000"/>
              </a:lnSpc>
              <a:spcBef>
                <a:spcPts val="0"/>
              </a:spcBef>
              <a:spcAft>
                <a:spcPts val="0"/>
              </a:spcAft>
              <a:buNone/>
            </a:pPr>
            <a:endParaRPr>
              <a:solidFill>
                <a:schemeClr val="dk1"/>
              </a:solidFill>
            </a:endParaRPr>
          </a:p>
          <a:p>
            <a:pPr marL="177800" lvl="0" indent="0" algn="ctr" rtl="0">
              <a:lnSpc>
                <a:spcPct val="90000"/>
              </a:lnSpc>
              <a:spcBef>
                <a:spcPts val="0"/>
              </a:spcBef>
              <a:spcAft>
                <a:spcPts val="0"/>
              </a:spcAft>
              <a:buNone/>
            </a:pPr>
            <a:r>
              <a:rPr lang="fi">
                <a:solidFill>
                  <a:schemeClr val="dk1"/>
                </a:solidFill>
              </a:rPr>
              <a:t>Stipendeihin liittyvät kysymykset: </a:t>
            </a:r>
            <a:endParaRPr>
              <a:solidFill>
                <a:schemeClr val="dk1"/>
              </a:solidFill>
            </a:endParaRPr>
          </a:p>
          <a:p>
            <a:pPr marL="177800" lvl="0" indent="0" algn="ctr" rtl="0">
              <a:lnSpc>
                <a:spcPct val="90000"/>
              </a:lnSpc>
              <a:spcBef>
                <a:spcPts val="0"/>
              </a:spcBef>
              <a:spcAft>
                <a:spcPts val="0"/>
              </a:spcAft>
              <a:buNone/>
            </a:pPr>
            <a:endParaRPr/>
          </a:p>
          <a:p>
            <a:pPr marL="177800" lvl="0" indent="0" algn="ctr" rtl="0">
              <a:lnSpc>
                <a:spcPct val="90000"/>
              </a:lnSpc>
              <a:spcBef>
                <a:spcPts val="0"/>
              </a:spcBef>
              <a:spcAft>
                <a:spcPts val="0"/>
              </a:spcAft>
              <a:buNone/>
            </a:pPr>
            <a:r>
              <a:rPr lang="fi" u="sng">
                <a:solidFill>
                  <a:schemeClr val="hlink"/>
                </a:solidFill>
                <a:hlinkClick r:id="rId4"/>
              </a:rPr>
              <a:t>rahasto@musiikintekijat.fi</a:t>
            </a:r>
            <a:r>
              <a:rPr lang="fi"/>
              <a:t> </a:t>
            </a:r>
            <a:endParaRPr/>
          </a:p>
          <a:p>
            <a:pPr marL="177800" lvl="0" indent="-38100" algn="l" rtl="0">
              <a:lnSpc>
                <a:spcPct val="90000"/>
              </a:lnSpc>
              <a:spcBef>
                <a:spcPts val="800"/>
              </a:spcBef>
              <a:spcAft>
                <a:spcPts val="0"/>
              </a:spcAft>
              <a:buClr>
                <a:schemeClr val="dk1"/>
              </a:buClr>
              <a:buSzPct val="116666"/>
              <a:buNone/>
            </a:pPr>
            <a:endParaRPr/>
          </a:p>
          <a:p>
            <a:pPr marL="177800" lvl="0" indent="-38100" algn="l" rtl="0">
              <a:lnSpc>
                <a:spcPct val="90000"/>
              </a:lnSpc>
              <a:spcBef>
                <a:spcPts val="800"/>
              </a:spcBef>
              <a:spcAft>
                <a:spcPts val="1200"/>
              </a:spcAft>
              <a:buClr>
                <a:schemeClr val="dk1"/>
              </a:buClr>
              <a:buSzPct val="116666"/>
              <a:buNone/>
            </a:pPr>
            <a:endParaRPr/>
          </a:p>
        </p:txBody>
      </p:sp>
      <p:pic>
        <p:nvPicPr>
          <p:cNvPr id="205" name="Google Shape;205;p34" descr="Kuva, joka sisältää kohteen teksti&#10;&#10;Kuvaus luotu automaattisesti"/>
          <p:cNvPicPr preferRelativeResize="0"/>
          <p:nvPr/>
        </p:nvPicPr>
        <p:blipFill rotWithShape="1">
          <a:blip r:embed="rId5">
            <a:alphaModFix/>
          </a:blip>
          <a:srcRect/>
          <a:stretch/>
        </p:blipFill>
        <p:spPr>
          <a:xfrm>
            <a:off x="7250987" y="4237282"/>
            <a:ext cx="1755770" cy="794486"/>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09"/>
        <p:cNvGrpSpPr/>
        <p:nvPr/>
      </p:nvGrpSpPr>
      <p:grpSpPr>
        <a:xfrm>
          <a:off x="0" y="0"/>
          <a:ext cx="0" cy="0"/>
          <a:chOff x="0" y="0"/>
          <a:chExt cx="0" cy="0"/>
        </a:xfrm>
      </p:grpSpPr>
      <p:sp>
        <p:nvSpPr>
          <p:cNvPr id="210" name="Google Shape;210;p35"/>
          <p:cNvSpPr/>
          <p:nvPr/>
        </p:nvSpPr>
        <p:spPr>
          <a:xfrm>
            <a:off x="5476875" y="3762375"/>
            <a:ext cx="844800" cy="177900"/>
          </a:xfrm>
          <a:prstGeom prst="rect">
            <a:avLst/>
          </a:prstGeom>
          <a:solidFill>
            <a:srgbClr val="FFFFFF"/>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211" name="Google Shape;211;p35"/>
          <p:cNvSpPr/>
          <p:nvPr/>
        </p:nvSpPr>
        <p:spPr>
          <a:xfrm>
            <a:off x="6499225" y="3673475"/>
            <a:ext cx="844800" cy="177900"/>
          </a:xfrm>
          <a:prstGeom prst="rect">
            <a:avLst/>
          </a:prstGeom>
          <a:solidFill>
            <a:srgbClr val="FFFFFF"/>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pic>
        <p:nvPicPr>
          <p:cNvPr id="212" name="Google Shape;212;p35" descr="Kuva, joka sisältää kohteen teksti&#10;&#10;Kuvaus luotu automaattisesti"/>
          <p:cNvPicPr preferRelativeResize="0"/>
          <p:nvPr/>
        </p:nvPicPr>
        <p:blipFill rotWithShape="1">
          <a:blip r:embed="rId3">
            <a:alphaModFix/>
          </a:blip>
          <a:srcRect/>
          <a:stretch/>
        </p:blipFill>
        <p:spPr>
          <a:xfrm>
            <a:off x="783958" y="1689717"/>
            <a:ext cx="3898490" cy="1764067"/>
          </a:xfrm>
          <a:prstGeom prst="rect">
            <a:avLst/>
          </a:prstGeom>
          <a:noFill/>
          <a:ln>
            <a:noFill/>
          </a:ln>
        </p:spPr>
      </p:pic>
      <p:pic>
        <p:nvPicPr>
          <p:cNvPr id="213" name="Google Shape;213;p35" descr="Kuva, joka sisältää kohteen teksti&#10;&#10;Kuvaus luotu automaattisesti"/>
          <p:cNvPicPr preferRelativeResize="0"/>
          <p:nvPr/>
        </p:nvPicPr>
        <p:blipFill rotWithShape="1">
          <a:blip r:embed="rId4">
            <a:alphaModFix/>
          </a:blip>
          <a:srcRect/>
          <a:stretch/>
        </p:blipFill>
        <p:spPr>
          <a:xfrm>
            <a:off x="5293760" y="1795408"/>
            <a:ext cx="2530746" cy="1789122"/>
          </a:xfrm>
          <a:prstGeom prst="rect">
            <a:avLst/>
          </a:prstGeom>
          <a:noFill/>
          <a:ln>
            <a:noFill/>
          </a:ln>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1465</Words>
  <Application>Microsoft Macintosh PowerPoint</Application>
  <PresentationFormat>On-screen Show (16:9)</PresentationFormat>
  <Paragraphs>141</Paragraphs>
  <Slides>22</Slides>
  <Notes>22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22</vt:i4>
      </vt:variant>
    </vt:vector>
  </HeadingPairs>
  <TitlesOfParts>
    <vt:vector size="28" baseType="lpstr">
      <vt:lpstr>Arial</vt:lpstr>
      <vt:lpstr>Montserrat</vt:lpstr>
      <vt:lpstr>PT Sans</vt:lpstr>
      <vt:lpstr>Roboto</vt:lpstr>
      <vt:lpstr>Calibri</vt:lpstr>
      <vt:lpstr>Simple Light</vt:lpstr>
      <vt:lpstr>PowerPoint Presentation</vt:lpstr>
      <vt:lpstr>Musiikintekijöiden rahasto</vt:lpstr>
      <vt:lpstr>STIPENDILUOKAT</vt:lpstr>
      <vt:lpstr>Uralle-stipendi</vt:lpstr>
      <vt:lpstr>Erityisstipendi</vt:lpstr>
      <vt:lpstr>Reissustipendi</vt:lpstr>
      <vt:lpstr>Hankintastipendi</vt:lpstr>
      <vt:lpstr>Työskentelystipendi</vt:lpstr>
      <vt:lpstr> Luterilaisen seurakuntamusiikin sanoittamisen stipendi </vt:lpstr>
      <vt:lpstr> YLEISTÄ </vt:lpstr>
      <vt:lpstr> YLEISTÄ JATKUU </vt:lpstr>
      <vt:lpstr> Apurahojen verotuksesta </vt:lpstr>
      <vt:lpstr>Musiikintekijöiden rahaston toimikunta</vt:lpstr>
      <vt:lpstr>Toiminnan periaatteita</vt:lpstr>
      <vt:lpstr>KLAAVI.FI TOIMINTA SEKÄ HAKEMUSTEN KÄSITTELYPROSESSISTA</vt:lpstr>
      <vt:lpstr>Klaavin toiminnallisuuden esittely</vt:lpstr>
      <vt:lpstr>Toimikunnan esikäsittely: äänestys</vt:lpstr>
      <vt:lpstr>MTR:n kokouskäytäntö: “shortlistit”</vt:lpstr>
      <vt:lpstr>HYVÄN HAKEMUKSEN PIIRTEITÄ</vt:lpstr>
      <vt:lpstr>Vastauksia ennakkoon lähetettyihin kysymyksiin: </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Huttunen Riitta</cp:lastModifiedBy>
  <cp:revision>1</cp:revision>
  <dcterms:modified xsi:type="dcterms:W3CDTF">2024-08-21T13:46:59Z</dcterms:modified>
</cp:coreProperties>
</file>